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6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7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5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0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8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5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3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3163E-0441-42C3-82A3-CB4A00A811F2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89D9-11C5-4D05-B7D9-398A2B8B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7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286646" y="0"/>
            <a:ext cx="18573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3" name="Paveikslėlis 1" descr="C:\Users\x\Desktop\seminarų progr. mano pasiekimai\odos akmeneliai, dežutės su senjorais\P2120016.JPG"/>
          <p:cNvPicPr>
            <a:picLocks noChangeAspect="1" noChangeArrowheads="1"/>
          </p:cNvPicPr>
          <p:nvPr/>
        </p:nvPicPr>
        <p:blipFill>
          <a:blip r:embed="rId3" cstate="print"/>
          <a:srcRect l="25067" t="5995" r="23870" b="4082"/>
          <a:stretch>
            <a:fillRect/>
          </a:stretch>
        </p:blipFill>
        <p:spPr bwMode="auto">
          <a:xfrm>
            <a:off x="357158" y="1"/>
            <a:ext cx="3176715" cy="392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aveikslėlis 8" descr="C:\Users\x\Desktop\odos simpoziumas\knygos aplankas paukštis.jpg"/>
          <p:cNvPicPr>
            <a:picLocks noChangeArrowheads="1"/>
          </p:cNvPicPr>
          <p:nvPr/>
        </p:nvPicPr>
        <p:blipFill>
          <a:blip r:embed="rId4" cstate="print"/>
          <a:srcRect l="4348" t="3774" r="10870" b="11320"/>
          <a:stretch>
            <a:fillRect/>
          </a:stretch>
        </p:blipFill>
        <p:spPr bwMode="auto">
          <a:xfrm>
            <a:off x="3571871" y="2857499"/>
            <a:ext cx="3214711" cy="378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664AB-A44D-4CAB-B5AA-DDD5CA336260}" type="slidenum">
              <a:rPr lang="lt-LT" smtClean="0"/>
              <a:pPr>
                <a:defRPr/>
              </a:pPr>
              <a:t>10</a:t>
            </a:fld>
            <a:endParaRPr lang="lt-LT"/>
          </a:p>
        </p:txBody>
      </p:sp>
      <p:sp>
        <p:nvSpPr>
          <p:cNvPr id="7" name="TextBox 6"/>
          <p:cNvSpPr txBox="1"/>
          <p:nvPr/>
        </p:nvSpPr>
        <p:spPr>
          <a:xfrm>
            <a:off x="3643309" y="2000242"/>
            <a:ext cx="3071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>
                <a:solidFill>
                  <a:srgbClr val="CC0066"/>
                </a:solidFill>
              </a:rPr>
              <a:t>Respublikinio konkurso </a:t>
            </a:r>
            <a:r>
              <a:rPr lang="en-US" b="1" dirty="0" smtClean="0">
                <a:solidFill>
                  <a:srgbClr val="CC0066"/>
                </a:solidFill>
              </a:rPr>
              <a:t>„K</a:t>
            </a:r>
            <a:r>
              <a:rPr lang="lt-LT" b="1" dirty="0" err="1" smtClean="0">
                <a:solidFill>
                  <a:srgbClr val="CC0066"/>
                </a:solidFill>
              </a:rPr>
              <a:t>ūrybos</a:t>
            </a:r>
            <a:r>
              <a:rPr lang="lt-LT" b="1" dirty="0" smtClean="0">
                <a:solidFill>
                  <a:srgbClr val="CC0066"/>
                </a:solidFill>
              </a:rPr>
              <a:t> </a:t>
            </a:r>
            <a:r>
              <a:rPr lang="lt-LT" b="1" dirty="0" err="1" smtClean="0">
                <a:solidFill>
                  <a:srgbClr val="CC0066"/>
                </a:solidFill>
              </a:rPr>
              <a:t>paukštė</a:t>
            </a:r>
            <a:r>
              <a:rPr lang="lt-LT" b="1" dirty="0" smtClean="0">
                <a:solidFill>
                  <a:srgbClr val="CC0066"/>
                </a:solidFill>
              </a:rPr>
              <a:t>“  laimėtoja</a:t>
            </a:r>
          </a:p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1629246"/>
      </p:ext>
    </p:extLst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286646" y="0"/>
            <a:ext cx="18573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9" name="Paveikslėlis 5" descr="C:\Users\x\Desktop\konkursai\odos simpoziumas\knygos aplankas.jpg"/>
          <p:cNvPicPr>
            <a:picLocks noChangeAspect="1" noChangeArrowheads="1"/>
          </p:cNvPicPr>
          <p:nvPr/>
        </p:nvPicPr>
        <p:blipFill>
          <a:blip r:embed="rId3" cstate="print"/>
          <a:srcRect l="14975" r="11999"/>
          <a:stretch>
            <a:fillRect/>
          </a:stretch>
        </p:blipFill>
        <p:spPr bwMode="auto">
          <a:xfrm>
            <a:off x="214316" y="168275"/>
            <a:ext cx="3214687" cy="383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PB110525"/>
          <p:cNvPicPr>
            <a:picLocks noChangeAspect="1" noChangeArrowheads="1"/>
          </p:cNvPicPr>
          <p:nvPr/>
        </p:nvPicPr>
        <p:blipFill>
          <a:blip r:embed="rId4" cstate="print"/>
          <a:srcRect l="9743" t="4935" r="6041" b="14531"/>
          <a:stretch>
            <a:fillRect/>
          </a:stretch>
        </p:blipFill>
        <p:spPr bwMode="auto">
          <a:xfrm>
            <a:off x="3428994" y="2714622"/>
            <a:ext cx="3357563" cy="392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0FF0E-1399-4E35-BE04-666536A059A2}" type="slidenum">
              <a:rPr lang="lt-LT" smtClean="0"/>
              <a:pPr>
                <a:defRPr/>
              </a:pPr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856438"/>
      </p:ext>
    </p:extLst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215206" y="0"/>
            <a:ext cx="19287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5" name="Paveikslėlis 8" descr="C:\Users\x\Desktop\konkursai\odos simpoziumas\paveikslas Laiko ratas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9480" r="6253" b="10608"/>
          <a:stretch>
            <a:fillRect/>
          </a:stretch>
        </p:blipFill>
        <p:spPr bwMode="auto">
          <a:xfrm>
            <a:off x="357162" y="1000109"/>
            <a:ext cx="6643703" cy="535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163FC-5B77-4EF7-BAF6-A84DFE132E00}" type="slidenum">
              <a:rPr lang="lt-LT" smtClean="0"/>
              <a:pPr>
                <a:defRPr/>
              </a:pPr>
              <a:t>12</a:t>
            </a:fld>
            <a:endParaRPr lang="lt-LT"/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1571630" y="428604"/>
            <a:ext cx="4429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lt-LT" dirty="0"/>
              <a:t>       </a:t>
            </a:r>
            <a:r>
              <a:rPr lang="lt-LT" b="1" dirty="0">
                <a:solidFill>
                  <a:srgbClr val="CC0066"/>
                </a:solidFill>
              </a:rPr>
              <a:t>Paveikslas „</a:t>
            </a:r>
            <a:r>
              <a:rPr lang="lt-LT" b="1" dirty="0" smtClean="0">
                <a:solidFill>
                  <a:srgbClr val="CC0066"/>
                </a:solidFill>
              </a:rPr>
              <a:t>Laikas“</a:t>
            </a:r>
            <a:endParaRPr lang="lt-LT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22457"/>
      </p:ext>
    </p:extLst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286646" y="0"/>
            <a:ext cx="18573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09" name="Paveikslėlis 15" descr="K:\100OLYMP\PB130080.JPG"/>
          <p:cNvPicPr>
            <a:picLocks noChangeArrowheads="1"/>
          </p:cNvPicPr>
          <p:nvPr/>
        </p:nvPicPr>
        <p:blipFill>
          <a:blip r:embed="rId3" cstate="print"/>
          <a:srcRect l="4204" t="4514" r="9621" b="9729"/>
          <a:stretch>
            <a:fillRect/>
          </a:stretch>
        </p:blipFill>
        <p:spPr bwMode="auto">
          <a:xfrm>
            <a:off x="642910" y="357166"/>
            <a:ext cx="3143251" cy="3643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aveikslėlis 16" descr="K:\100OLYMP\PB130079.JPG"/>
          <p:cNvPicPr>
            <a:picLocks noChangeArrowheads="1"/>
          </p:cNvPicPr>
          <p:nvPr/>
        </p:nvPicPr>
        <p:blipFill>
          <a:blip r:embed="rId4" cstate="print"/>
          <a:srcRect l="7039" t="4280" r="15536" b="10128"/>
          <a:stretch>
            <a:fillRect/>
          </a:stretch>
        </p:blipFill>
        <p:spPr bwMode="auto">
          <a:xfrm>
            <a:off x="4071934" y="2928939"/>
            <a:ext cx="2928939" cy="378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B2BF7-27DD-486B-A899-1027BB1089F6}" type="slidenum">
              <a:rPr lang="lt-LT" smtClean="0"/>
              <a:pPr>
                <a:defRPr/>
              </a:pPr>
              <a:t>13</a:t>
            </a:fld>
            <a:endParaRPr lang="lt-LT"/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4214811" y="2143118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lt-LT" dirty="0"/>
              <a:t>          </a:t>
            </a:r>
            <a:r>
              <a:rPr lang="lt-LT" b="1" dirty="0">
                <a:solidFill>
                  <a:srgbClr val="CC0066"/>
                </a:solidFill>
              </a:rPr>
              <a:t>Konkursas „Draugystės </a:t>
            </a:r>
            <a:r>
              <a:rPr lang="lt-LT" b="1" dirty="0" smtClean="0">
                <a:solidFill>
                  <a:srgbClr val="CC0066"/>
                </a:solidFill>
              </a:rPr>
              <a:t>taupyklė“</a:t>
            </a:r>
            <a:endParaRPr lang="lt-LT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47566"/>
      </p:ext>
    </p:extLst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286646" y="0"/>
            <a:ext cx="18573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5" name="Paveikslėlis 10" descr="I:\Rokiškio konkursas so E. IR A\P120017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8764" t="4545" r="15819"/>
          <a:stretch>
            <a:fillRect/>
          </a:stretch>
        </p:blipFill>
        <p:spPr bwMode="auto">
          <a:xfrm>
            <a:off x="642911" y="1038208"/>
            <a:ext cx="6194847" cy="553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4FF2F-F9DC-4AC6-B90E-EE372E9B1BFC}" type="slidenum">
              <a:rPr lang="lt-LT" smtClean="0"/>
              <a:pPr>
                <a:defRPr/>
              </a:pPr>
              <a:t>14</a:t>
            </a:fld>
            <a:endParaRPr lang="lt-LT"/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785786" y="357191"/>
            <a:ext cx="5929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lt-LT" b="1" dirty="0">
                <a:solidFill>
                  <a:srgbClr val="CC0066"/>
                </a:solidFill>
              </a:rPr>
              <a:t>  Respublikinio </a:t>
            </a:r>
            <a:r>
              <a:rPr lang="lt-LT" b="1" dirty="0" smtClean="0">
                <a:solidFill>
                  <a:srgbClr val="CC0066"/>
                </a:solidFill>
              </a:rPr>
              <a:t>konkurso </a:t>
            </a:r>
            <a:r>
              <a:rPr lang="lt-LT" b="1" dirty="0">
                <a:solidFill>
                  <a:srgbClr val="CC0066"/>
                </a:solidFill>
              </a:rPr>
              <a:t>„Kalėdinė </a:t>
            </a:r>
            <a:r>
              <a:rPr lang="lt-LT" b="1" dirty="0" smtClean="0">
                <a:solidFill>
                  <a:srgbClr val="CC0066"/>
                </a:solidFill>
              </a:rPr>
              <a:t>dovana“ </a:t>
            </a:r>
            <a:r>
              <a:rPr lang="lt-LT" b="1" dirty="0">
                <a:solidFill>
                  <a:srgbClr val="CC0066"/>
                </a:solidFill>
              </a:rPr>
              <a:t>nugalėtoja</a:t>
            </a:r>
          </a:p>
        </p:txBody>
      </p:sp>
    </p:spTree>
    <p:extLst>
      <p:ext uri="{BB962C8B-B14F-4D97-AF65-F5344CB8AC3E}">
        <p14:creationId xmlns:p14="http://schemas.microsoft.com/office/powerpoint/2010/main" val="1683372057"/>
      </p:ext>
    </p:extLst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572398" y="0"/>
            <a:ext cx="15716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aveikslėlis 4" descr="C:\Users\x\Desktop\odos simpoziumas\odinė dėžutė.jpg"/>
          <p:cNvPicPr>
            <a:picLocks noChangeArrowheads="1"/>
          </p:cNvPicPr>
          <p:nvPr/>
        </p:nvPicPr>
        <p:blipFill>
          <a:blip r:embed="rId3" cstate="print"/>
          <a:srcRect l="6284" t="8302" r="10440" b="10747"/>
          <a:stretch>
            <a:fillRect/>
          </a:stretch>
        </p:blipFill>
        <p:spPr bwMode="auto">
          <a:xfrm>
            <a:off x="2500303" y="285732"/>
            <a:ext cx="4857783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aveikslėlis 52" descr="C:\Users\x\Desktop\odos\irena oda\irena d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0769" t="9722" r="15176" b="29393"/>
          <a:stretch>
            <a:fillRect/>
          </a:stretch>
        </p:blipFill>
        <p:spPr bwMode="auto">
          <a:xfrm>
            <a:off x="571472" y="3571877"/>
            <a:ext cx="513225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29848-52BB-424E-81F6-7FD16B1FB5C4}" type="slidenum">
              <a:rPr lang="lt-LT" smtClean="0"/>
              <a:pPr>
                <a:defRPr/>
              </a:pPr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5100532"/>
      </p:ext>
    </p:extLst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215206" y="0"/>
            <a:ext cx="19287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7" name="Paveikslėlis 7" descr="K:\100OLYMP\Nuotr_Vileisiui.JPG"/>
          <p:cNvPicPr>
            <a:picLocks noChangeArrowheads="1"/>
          </p:cNvPicPr>
          <p:nvPr/>
        </p:nvPicPr>
        <p:blipFill>
          <a:blip r:embed="rId3" cstate="print"/>
          <a:srcRect l="4335" t="3648" r="8959" b="8795"/>
          <a:stretch>
            <a:fillRect/>
          </a:stretch>
        </p:blipFill>
        <p:spPr bwMode="auto">
          <a:xfrm>
            <a:off x="428598" y="714357"/>
            <a:ext cx="4357719" cy="592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D6FB5-D4BA-4431-8F5A-DC89CE1706B2}" type="slidenum">
              <a:rPr lang="lt-LT" smtClean="0"/>
              <a:pPr>
                <a:defRPr/>
              </a:pPr>
              <a:t>16</a:t>
            </a:fld>
            <a:endParaRPr lang="lt-LT"/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4572000" y="2428869"/>
            <a:ext cx="2571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lt-LT" b="1" dirty="0">
                <a:solidFill>
                  <a:srgbClr val="CC0066"/>
                </a:solidFill>
              </a:rPr>
              <a:t>   Šviestuvas - tarptautinio konkurso „Baltoji </a:t>
            </a:r>
            <a:r>
              <a:rPr lang="lt-LT" b="1" dirty="0" smtClean="0">
                <a:solidFill>
                  <a:srgbClr val="CC0066"/>
                </a:solidFill>
              </a:rPr>
              <a:t>žemė“               laureatas</a:t>
            </a:r>
            <a:endParaRPr lang="lt-LT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66909"/>
      </p:ext>
    </p:extLst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vysniauskugeles.lt/img/5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22341" t="-1163" r="7446" b="5814"/>
          <a:stretch>
            <a:fillRect/>
          </a:stretch>
        </p:blipFill>
        <p:spPr bwMode="auto">
          <a:xfrm>
            <a:off x="0" y="6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785795"/>
            <a:ext cx="7643867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ndalus" pitchFamily="18" charset="-78"/>
              </a:rPr>
              <a:t>„K</a:t>
            </a:r>
            <a:r>
              <a:rPr lang="lt-LT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ndalus" pitchFamily="18" charset="-78"/>
              </a:rPr>
              <a:t>ŪRYBA UŽAUGINA SPARNUS“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ndalus" pitchFamily="18" charset="-78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214283" y="5214950"/>
            <a:ext cx="8572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lt-LT" b="1" dirty="0">
                <a:latin typeface="Arial Narrow" pitchFamily="34" charset="0"/>
              </a:rPr>
              <a:t>Tauragės </a:t>
            </a:r>
            <a:r>
              <a:rPr lang="lt-LT" b="1" dirty="0">
                <a:latin typeface="Arial Narrow" pitchFamily="34" charset="0"/>
              </a:rPr>
              <a:t>„Šaltinio</a:t>
            </a:r>
            <a:r>
              <a:rPr lang="en-US" b="1" dirty="0">
                <a:latin typeface="Arial Narrow" pitchFamily="34" charset="0"/>
              </a:rPr>
              <a:t>“</a:t>
            </a:r>
            <a:r>
              <a:rPr lang="lt-LT" b="1" dirty="0">
                <a:latin typeface="Arial Narrow" pitchFamily="34" charset="0"/>
              </a:rPr>
              <a:t> </a:t>
            </a:r>
            <a:r>
              <a:rPr lang="lt-LT" b="1" dirty="0">
                <a:latin typeface="Arial Narrow" pitchFamily="34" charset="0"/>
              </a:rPr>
              <a:t>progimnazijos technologijų mokytoja ekspertė Audra Paulauskienė </a:t>
            </a:r>
            <a:r>
              <a:rPr lang="lt-LT" b="1" dirty="0">
                <a:latin typeface="Arial Narrow" pitchFamily="34" charset="0"/>
              </a:rPr>
              <a:t>  </a:t>
            </a:r>
            <a:endParaRPr lang="lt-LT" b="1" dirty="0">
              <a:latin typeface="Arial Narrow" pitchFamily="34" charset="0"/>
            </a:endParaRPr>
          </a:p>
          <a:p>
            <a:pPr algn="ctr"/>
            <a:r>
              <a:rPr lang="lt-LT" b="1" dirty="0"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lt-LT" b="1" dirty="0" smtClean="0">
                <a:latin typeface="Arial Narrow" pitchFamily="34" charset="0"/>
              </a:rPr>
              <a:t>2019-06-25</a:t>
            </a:r>
            <a:endParaRPr lang="lt-LT" b="1" dirty="0">
              <a:latin typeface="Arial Narrow" pitchFamily="34" charset="0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296F3-117C-45AF-8CEB-83C82ED2B53B}" type="slidenum">
              <a:rPr lang="lt-LT" smtClean="0"/>
              <a:pPr>
                <a:defRPr/>
              </a:pPr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636220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429520" y="0"/>
            <a:ext cx="17144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357188" y="142876"/>
            <a:ext cx="778671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4000" b="1" dirty="0">
                <a:solidFill>
                  <a:srgbClr val="CC0066"/>
                </a:solidFill>
                <a:latin typeface="Calibri" pitchFamily="34" charset="0"/>
              </a:rPr>
              <a:t>TEMOS AKTUALUMAS</a:t>
            </a:r>
          </a:p>
          <a:p>
            <a:pPr>
              <a:defRPr/>
            </a:pPr>
            <a:endParaRPr lang="lt-LT" b="1" dirty="0">
              <a:solidFill>
                <a:srgbClr val="CC0066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lt-LT" dirty="0">
                <a:latin typeface="+mn-lt"/>
              </a:rPr>
              <a:t>Šiuolaikinės </a:t>
            </a:r>
            <a:r>
              <a:rPr lang="lt-LT" dirty="0">
                <a:latin typeface="+mn-lt"/>
              </a:rPr>
              <a:t>laisvos </a:t>
            </a:r>
            <a:r>
              <a:rPr lang="lt-LT" dirty="0">
                <a:latin typeface="+mn-lt"/>
              </a:rPr>
              <a:t>visuomenės kūrimo vienas iš </a:t>
            </a:r>
          </a:p>
          <a:p>
            <a:pPr>
              <a:defRPr/>
            </a:pPr>
            <a:r>
              <a:rPr lang="lt-LT" dirty="0">
                <a:latin typeface="+mn-lt"/>
              </a:rPr>
              <a:t>    svarbiausių veiksnių – vertybių ugdymas. Vien per   </a:t>
            </a:r>
          </a:p>
          <a:p>
            <a:pPr>
              <a:defRPr/>
            </a:pPr>
            <a:r>
              <a:rPr lang="lt-LT" dirty="0">
                <a:latin typeface="+mn-lt"/>
              </a:rPr>
              <a:t>    pamokas </a:t>
            </a:r>
            <a:r>
              <a:rPr lang="lt-LT" dirty="0">
                <a:latin typeface="+mn-lt"/>
              </a:rPr>
              <a:t>ne visada pavyksta </a:t>
            </a:r>
            <a:r>
              <a:rPr lang="lt-LT" dirty="0">
                <a:latin typeface="+mn-lt"/>
              </a:rPr>
              <a:t>kokybiškai padaryti visko</a:t>
            </a:r>
            <a:r>
              <a:rPr lang="lt-LT" dirty="0">
                <a:latin typeface="+mn-lt"/>
              </a:rPr>
              <a:t>,       </a:t>
            </a:r>
          </a:p>
          <a:p>
            <a:pPr>
              <a:defRPr/>
            </a:pPr>
            <a:r>
              <a:rPr lang="lt-LT" dirty="0">
                <a:latin typeface="+mn-lt"/>
              </a:rPr>
              <a:t>    kad atsiskleistų </a:t>
            </a:r>
            <a:r>
              <a:rPr lang="lt-LT" dirty="0">
                <a:latin typeface="+mn-lt"/>
              </a:rPr>
              <a:t>prigimtiniai mokinių gabumai, vystytųsi </a:t>
            </a:r>
          </a:p>
          <a:p>
            <a:pPr>
              <a:defRPr/>
            </a:pPr>
            <a:r>
              <a:rPr lang="lt-LT" dirty="0">
                <a:latin typeface="+mn-lt"/>
              </a:rPr>
              <a:t>    kūrybinės galios, susidarytų vertybinės </a:t>
            </a:r>
            <a:r>
              <a:rPr lang="lt-LT" dirty="0">
                <a:latin typeface="+mn-lt"/>
              </a:rPr>
              <a:t>orientacijos, didėtų </a:t>
            </a:r>
          </a:p>
          <a:p>
            <a:pPr>
              <a:defRPr/>
            </a:pPr>
            <a:r>
              <a:rPr lang="lt-LT" dirty="0">
                <a:latin typeface="+mn-lt"/>
              </a:rPr>
              <a:t>    motyvacija. </a:t>
            </a:r>
            <a:endParaRPr lang="lt-LT" dirty="0">
              <a:latin typeface="+mn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lt-LT" dirty="0">
                <a:latin typeface="+mn-lt"/>
              </a:rPr>
              <a:t>Dėl </a:t>
            </a:r>
            <a:r>
              <a:rPr lang="lt-LT" dirty="0">
                <a:latin typeface="+mn-lt"/>
              </a:rPr>
              <a:t>šių priežasčių ypatingą dėmesį </a:t>
            </a:r>
            <a:r>
              <a:rPr lang="lt-LT" dirty="0">
                <a:latin typeface="+mn-lt"/>
              </a:rPr>
              <a:t>skiriu neformaliam    </a:t>
            </a:r>
          </a:p>
          <a:p>
            <a:pPr>
              <a:defRPr/>
            </a:pPr>
            <a:r>
              <a:rPr lang="lt-LT" dirty="0">
                <a:latin typeface="+mn-lt"/>
              </a:rPr>
              <a:t>    ugdymui</a:t>
            </a:r>
            <a:r>
              <a:rPr lang="lt-LT" dirty="0">
                <a:latin typeface="Calibri" pitchFamily="34" charset="0"/>
              </a:rPr>
              <a:t>. Jis yra </a:t>
            </a:r>
            <a:r>
              <a:rPr lang="lt-LT" dirty="0">
                <a:latin typeface="Calibri" pitchFamily="34" charset="0"/>
              </a:rPr>
              <a:t>neatsiejama viso </a:t>
            </a:r>
            <a:r>
              <a:rPr lang="lt-LT" dirty="0">
                <a:latin typeface="Calibri" pitchFamily="34" charset="0"/>
              </a:rPr>
              <a:t>ugdymo proceso </a:t>
            </a:r>
            <a:r>
              <a:rPr lang="lt-LT" dirty="0">
                <a:latin typeface="Calibri" pitchFamily="34" charset="0"/>
              </a:rPr>
              <a:t>dalis, </a:t>
            </a:r>
            <a:endParaRPr lang="lt-LT" dirty="0">
              <a:latin typeface="Calibri" pitchFamily="34" charset="0"/>
            </a:endParaRPr>
          </a:p>
          <a:p>
            <a:pPr>
              <a:defRPr/>
            </a:pPr>
            <a:r>
              <a:rPr lang="lt-LT" dirty="0">
                <a:latin typeface="Calibri" pitchFamily="34" charset="0"/>
              </a:rPr>
              <a:t>    nes vaiko </a:t>
            </a:r>
            <a:r>
              <a:rPr lang="lt-LT" dirty="0">
                <a:latin typeface="Calibri" pitchFamily="34" charset="0"/>
              </a:rPr>
              <a:t>ugdymas </a:t>
            </a:r>
            <a:r>
              <a:rPr lang="lt-LT" dirty="0">
                <a:latin typeface="Calibri" pitchFamily="34" charset="0"/>
              </a:rPr>
              <a:t>apima </a:t>
            </a:r>
            <a:r>
              <a:rPr lang="lt-LT" dirty="0">
                <a:latin typeface="Calibri" pitchFamily="34" charset="0"/>
              </a:rPr>
              <a:t>ne tik </a:t>
            </a:r>
            <a:r>
              <a:rPr lang="lt-LT" dirty="0">
                <a:latin typeface="Calibri" pitchFamily="34" charset="0"/>
              </a:rPr>
              <a:t>mokymą</a:t>
            </a:r>
            <a:r>
              <a:rPr lang="lt-LT" dirty="0">
                <a:latin typeface="Calibri" pitchFamily="34" charset="0"/>
              </a:rPr>
              <a:t>, bet ir mokymąsi, </a:t>
            </a:r>
            <a:endParaRPr lang="lt-LT" dirty="0">
              <a:latin typeface="Calibri" pitchFamily="34" charset="0"/>
            </a:endParaRPr>
          </a:p>
          <a:p>
            <a:pPr>
              <a:defRPr/>
            </a:pPr>
            <a:r>
              <a:rPr lang="lt-LT" dirty="0">
                <a:latin typeface="Calibri" pitchFamily="34" charset="0"/>
              </a:rPr>
              <a:t>    lavinimąsi</a:t>
            </a:r>
            <a:r>
              <a:rPr lang="lt-LT" dirty="0">
                <a:latin typeface="Calibri" pitchFamily="34" charset="0"/>
              </a:rPr>
              <a:t>, </a:t>
            </a:r>
            <a:r>
              <a:rPr lang="lt-LT" dirty="0">
                <a:latin typeface="Calibri" pitchFamily="34" charset="0"/>
              </a:rPr>
              <a:t>auklėjimąsi, kūrybą ir saviraišką.</a:t>
            </a:r>
            <a:endParaRPr lang="lt-LT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lt-LT" dirty="0">
                <a:latin typeface="Calibri" pitchFamily="34" charset="0"/>
              </a:rPr>
              <a:t>Neformalus  ugdymas </a:t>
            </a:r>
            <a:r>
              <a:rPr lang="lt-LT" dirty="0">
                <a:latin typeface="Calibri" pitchFamily="34" charset="0"/>
              </a:rPr>
              <a:t>mums </a:t>
            </a:r>
            <a:r>
              <a:rPr lang="lt-LT" dirty="0">
                <a:latin typeface="Calibri" pitchFamily="34" charset="0"/>
              </a:rPr>
              <a:t>labiau padeda atskleisti </a:t>
            </a:r>
          </a:p>
          <a:p>
            <a:pPr>
              <a:defRPr/>
            </a:pPr>
            <a:r>
              <a:rPr lang="lt-LT" dirty="0">
                <a:latin typeface="Calibri" pitchFamily="34" charset="0"/>
              </a:rPr>
              <a:t>    prigimtinius </a:t>
            </a:r>
            <a:r>
              <a:rPr lang="lt-LT" dirty="0">
                <a:latin typeface="Calibri" pitchFamily="34" charset="0"/>
              </a:rPr>
              <a:t>moksleivių gabumus, </a:t>
            </a:r>
            <a:r>
              <a:rPr lang="lt-LT" dirty="0">
                <a:latin typeface="Calibri" pitchFamily="34" charset="0"/>
              </a:rPr>
              <a:t>vystyti kūrybines galias</a:t>
            </a:r>
            <a:r>
              <a:rPr lang="lt-LT" dirty="0">
                <a:latin typeface="Calibri" pitchFamily="34" charset="0"/>
              </a:rPr>
              <a:t>. </a:t>
            </a:r>
            <a:r>
              <a:rPr lang="lt-LT" dirty="0">
                <a:latin typeface="Calibri" pitchFamily="34" charset="0"/>
              </a:rPr>
              <a:t> </a:t>
            </a:r>
            <a:endParaRPr lang="lt-LT" dirty="0">
              <a:latin typeface="Calibri" pitchFamily="34" charset="0"/>
            </a:endParaRPr>
          </a:p>
          <a:p>
            <a:pPr>
              <a:defRPr/>
            </a:pPr>
            <a:r>
              <a:rPr lang="lt-LT" dirty="0">
                <a:latin typeface="Calibri" pitchFamily="34" charset="0"/>
              </a:rPr>
              <a:t> </a:t>
            </a:r>
          </a:p>
          <a:p>
            <a:pPr>
              <a:buFont typeface="Wingdings" pitchFamily="2" charset="2"/>
              <a:buChar char="v"/>
              <a:defRPr/>
            </a:pPr>
            <a:endParaRPr lang="lt-LT" dirty="0">
              <a:latin typeface="Calibri" pitchFamily="34" charset="0"/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F64F4-44B7-4C08-8EA8-9BD4F2A68AEF}" type="slidenum">
              <a:rPr lang="lt-LT" smtClean="0"/>
              <a:pPr>
                <a:defRPr/>
              </a:pPr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612970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25471"/>
          </a:xfrm>
        </p:spPr>
        <p:txBody>
          <a:bodyPr/>
          <a:lstStyle/>
          <a:p>
            <a:pPr algn="l"/>
            <a:r>
              <a:rPr lang="lt-LT" sz="4000" b="1" dirty="0">
                <a:solidFill>
                  <a:srgbClr val="CC0066"/>
                </a:solidFill>
                <a:latin typeface="Calibri" pitchFamily="34" charset="0"/>
              </a:rPr>
              <a:t>NEFORMALUSIS UGDYMAS</a:t>
            </a:r>
            <a:endParaRPr lang="lt-LT" sz="4000" b="1" dirty="0">
              <a:solidFill>
                <a:srgbClr val="CC0066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159" y="1357302"/>
            <a:ext cx="7286676" cy="476886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t-LT" sz="2800" dirty="0"/>
              <a:t>Jaunųjų dizainerių studija </a:t>
            </a:r>
          </a:p>
          <a:p>
            <a:pPr>
              <a:buNone/>
            </a:pPr>
            <a:endParaRPr lang="lt-LT" sz="2800" dirty="0"/>
          </a:p>
          <a:p>
            <a:pPr>
              <a:buFont typeface="Wingdings" pitchFamily="2" charset="2"/>
              <a:buChar char="v"/>
            </a:pPr>
            <a:r>
              <a:rPr lang="lt-LT" sz="2800" dirty="0"/>
              <a:t>Meninių odos darbų studija</a:t>
            </a:r>
          </a:p>
          <a:p>
            <a:pPr>
              <a:buNone/>
            </a:pPr>
            <a:endParaRPr lang="lt-LT" sz="2800" dirty="0"/>
          </a:p>
          <a:p>
            <a:pPr>
              <a:buFont typeface="Wingdings" pitchFamily="2" charset="2"/>
              <a:buChar char="v"/>
            </a:pPr>
            <a:r>
              <a:rPr lang="lt-LT" sz="2800" dirty="0"/>
              <a:t>Drabužių dizaino ir įvaizdžio konkursas-festivalis „Kūrėjų oazė“</a:t>
            </a:r>
            <a:endParaRPr lang="lt-LT" sz="28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4</a:t>
            </a:fld>
            <a:endParaRPr lang="lt-LT"/>
          </a:p>
        </p:txBody>
      </p:sp>
      <p:pic>
        <p:nvPicPr>
          <p:cNvPr id="5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358084" y="0"/>
            <a:ext cx="178591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86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358084" y="0"/>
            <a:ext cx="178591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14316" y="285751"/>
            <a:ext cx="764383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C0066"/>
                </a:solidFill>
                <a:latin typeface="Calibri" pitchFamily="34" charset="0"/>
              </a:rPr>
              <a:t>„M</a:t>
            </a:r>
            <a:r>
              <a:rPr lang="lt-LT" sz="4000" b="1" dirty="0">
                <a:solidFill>
                  <a:srgbClr val="CC0066"/>
                </a:solidFill>
                <a:latin typeface="Calibri" pitchFamily="34" charset="0"/>
              </a:rPr>
              <a:t>ENINIŲ ODOS DARBŲ </a:t>
            </a:r>
            <a:r>
              <a:rPr lang="lt-LT" sz="4000" b="1" dirty="0">
                <a:solidFill>
                  <a:srgbClr val="CC0066"/>
                </a:solidFill>
                <a:latin typeface="Calibri" pitchFamily="34" charset="0"/>
              </a:rPr>
              <a:t>STUDIJA“</a:t>
            </a:r>
            <a:endParaRPr lang="lt-LT" sz="4000" b="1" dirty="0">
              <a:solidFill>
                <a:srgbClr val="CC0066"/>
              </a:solidFill>
              <a:latin typeface="Calibri" pitchFamily="34" charset="0"/>
            </a:endParaRPr>
          </a:p>
          <a:p>
            <a:pPr>
              <a:defRPr/>
            </a:pPr>
            <a:endParaRPr lang="lt-LT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lt-LT" dirty="0">
                <a:latin typeface="+mn-lt"/>
              </a:rPr>
              <a:t>Studiją lankyti renkasi mokiniai, kurie nori išmokti kurti ir </a:t>
            </a:r>
          </a:p>
          <a:p>
            <a:pPr>
              <a:defRPr/>
            </a:pPr>
            <a:r>
              <a:rPr lang="lt-LT" dirty="0">
                <a:latin typeface="+mn-lt"/>
              </a:rPr>
              <a:t>    gaminti gaminius iš odos taikant įvairius odos apdirbimo </a:t>
            </a:r>
          </a:p>
          <a:p>
            <a:pPr>
              <a:defRPr/>
            </a:pPr>
            <a:r>
              <a:rPr lang="lt-LT" dirty="0">
                <a:latin typeface="+mn-lt"/>
              </a:rPr>
              <a:t>    būdus. Savo kūrybines idėjas realizuoja kurdami </a:t>
            </a:r>
            <a:endParaRPr lang="lt-LT" dirty="0">
              <a:latin typeface="+mn-lt"/>
            </a:endParaRPr>
          </a:p>
          <a:p>
            <a:pPr>
              <a:defRPr/>
            </a:pPr>
            <a:r>
              <a:rPr lang="lt-LT" dirty="0">
                <a:latin typeface="+mn-lt"/>
              </a:rPr>
              <a:t>    suvenyrus</a:t>
            </a:r>
            <a:r>
              <a:rPr lang="lt-LT" dirty="0">
                <a:latin typeface="+mn-lt"/>
              </a:rPr>
              <a:t>, </a:t>
            </a:r>
            <a:r>
              <a:rPr lang="lt-LT" dirty="0">
                <a:latin typeface="+mn-lt"/>
              </a:rPr>
              <a:t>aksesuarus</a:t>
            </a:r>
            <a:r>
              <a:rPr lang="lt-LT" dirty="0">
                <a:latin typeface="+mn-lt"/>
              </a:rPr>
              <a:t>, papuošalus, interjero puošybos </a:t>
            </a:r>
            <a:endParaRPr lang="lt-LT" dirty="0">
              <a:latin typeface="+mn-lt"/>
            </a:endParaRPr>
          </a:p>
          <a:p>
            <a:pPr>
              <a:defRPr/>
            </a:pPr>
            <a:r>
              <a:rPr lang="lt-LT" dirty="0">
                <a:latin typeface="+mn-lt"/>
              </a:rPr>
              <a:t>    detales</a:t>
            </a:r>
            <a:r>
              <a:rPr lang="lt-LT" dirty="0">
                <a:latin typeface="+mn-lt"/>
              </a:rPr>
              <a:t>. </a:t>
            </a:r>
          </a:p>
          <a:p>
            <a:pPr>
              <a:defRPr/>
            </a:pPr>
            <a:endParaRPr lang="lt-LT" dirty="0">
              <a:latin typeface="+mn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lt-LT" dirty="0">
                <a:latin typeface="+mn-lt"/>
              </a:rPr>
              <a:t>Ugdymo ir kūrybinė – praktinė veikla remiasi sukurtų </a:t>
            </a:r>
          </a:p>
          <a:p>
            <a:pPr>
              <a:defRPr/>
            </a:pPr>
            <a:r>
              <a:rPr lang="lt-LT" dirty="0">
                <a:latin typeface="+mn-lt"/>
              </a:rPr>
              <a:t>    gaminių ir meno kūrinių funkcionalumu, kokybe, o įgytos      </a:t>
            </a:r>
          </a:p>
          <a:p>
            <a:pPr>
              <a:defRPr/>
            </a:pPr>
            <a:r>
              <a:rPr lang="lt-LT" dirty="0">
                <a:latin typeface="+mn-lt"/>
              </a:rPr>
              <a:t>    praktinės ir teorinės žinios formuoja profesionalesnį </a:t>
            </a:r>
            <a:endParaRPr lang="lt-LT" dirty="0">
              <a:latin typeface="+mn-lt"/>
            </a:endParaRPr>
          </a:p>
          <a:p>
            <a:pPr>
              <a:defRPr/>
            </a:pPr>
            <a:r>
              <a:rPr lang="lt-LT" dirty="0">
                <a:latin typeface="+mn-lt"/>
              </a:rPr>
              <a:t>    meno reiškinių </a:t>
            </a:r>
            <a:r>
              <a:rPr lang="lt-LT" dirty="0">
                <a:latin typeface="+mn-lt"/>
              </a:rPr>
              <a:t>ir kūrinių supratimą, bei vertinimą. </a:t>
            </a:r>
          </a:p>
          <a:p>
            <a:pPr>
              <a:defRPr/>
            </a:pPr>
            <a:r>
              <a:rPr lang="lt-LT" dirty="0">
                <a:latin typeface="Calibri" pitchFamily="34" charset="0"/>
              </a:rPr>
              <a:t> </a:t>
            </a:r>
          </a:p>
          <a:p>
            <a:pPr>
              <a:defRPr/>
            </a:pPr>
            <a:endParaRPr lang="lt-LT" dirty="0">
              <a:latin typeface="Calibri" pitchFamily="34" charset="0"/>
            </a:endParaRPr>
          </a:p>
          <a:p>
            <a:pPr>
              <a:defRPr/>
            </a:pPr>
            <a:endParaRPr lang="lt-LT" dirty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 </a:t>
            </a:r>
            <a:endParaRPr lang="lt-LT" dirty="0">
              <a:latin typeface="Calibri" pitchFamily="34" charset="0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33E6C-FB7F-4B3F-8E82-D1BD0F04039E}" type="slidenum">
              <a:rPr lang="lt-LT" smtClean="0"/>
              <a:pPr>
                <a:defRPr/>
              </a:pPr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590702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358084" y="0"/>
            <a:ext cx="178591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51" y="428625"/>
            <a:ext cx="68580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t-LT" sz="4000" b="1" dirty="0">
                <a:solidFill>
                  <a:srgbClr val="CC0066"/>
                </a:solidFill>
                <a:latin typeface="+mj-lt"/>
              </a:rPr>
              <a:t>  TIKSLAI:</a:t>
            </a:r>
          </a:p>
          <a:p>
            <a:pPr>
              <a:defRPr/>
            </a:pPr>
            <a:endParaRPr lang="lt-LT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lt-LT" dirty="0">
                <a:latin typeface="+mj-lt"/>
              </a:rPr>
              <a:t>supažindinti studijos narius su meninių odos darbų </a:t>
            </a:r>
          </a:p>
          <a:p>
            <a:pPr>
              <a:defRPr/>
            </a:pPr>
            <a:r>
              <a:rPr lang="lt-LT" dirty="0">
                <a:latin typeface="+mj-lt"/>
              </a:rPr>
              <a:t>    technologijomis, dirbiniais iš natūralios odos;</a:t>
            </a:r>
          </a:p>
          <a:p>
            <a:pPr>
              <a:defRPr/>
            </a:pPr>
            <a:endParaRPr lang="lt-LT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lt-LT" dirty="0">
                <a:latin typeface="+mj-lt"/>
              </a:rPr>
              <a:t>suteikti praktinių įgūdžių kuriant ir gaminant </a:t>
            </a:r>
          </a:p>
          <a:p>
            <a:pPr>
              <a:defRPr/>
            </a:pPr>
            <a:r>
              <a:rPr lang="lt-LT" dirty="0">
                <a:latin typeface="+mj-lt"/>
              </a:rPr>
              <a:t>    pasirinktą dirbinį;</a:t>
            </a:r>
          </a:p>
          <a:p>
            <a:pPr>
              <a:defRPr/>
            </a:pPr>
            <a:endParaRPr lang="lt-LT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lt-LT" dirty="0">
                <a:latin typeface="+mj-lt"/>
              </a:rPr>
              <a:t>skatinti aktyviai dalyvauti projektinėje veikloje, </a:t>
            </a:r>
          </a:p>
          <a:p>
            <a:pPr>
              <a:defRPr/>
            </a:pPr>
            <a:r>
              <a:rPr lang="lt-LT" dirty="0">
                <a:latin typeface="+mj-lt"/>
              </a:rPr>
              <a:t>    ugdyti moksleivių kūrybiškumą;</a:t>
            </a:r>
          </a:p>
          <a:p>
            <a:pPr>
              <a:defRPr/>
            </a:pPr>
            <a:endParaRPr lang="lt-LT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lt-LT" dirty="0">
                <a:latin typeface="+mj-lt"/>
              </a:rPr>
              <a:t>lavinti vaizduotę ir meninį skonį.</a:t>
            </a: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981B2-F4D7-4463-AE7B-59292545F233}" type="slidenum">
              <a:rPr lang="lt-LT" smtClean="0"/>
              <a:pPr>
                <a:defRPr/>
              </a:pPr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382192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429520" y="0"/>
            <a:ext cx="17144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85751" y="214314"/>
            <a:ext cx="8001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4000" b="1" dirty="0">
                <a:solidFill>
                  <a:srgbClr val="CC0066"/>
                </a:solidFill>
                <a:latin typeface="Calibri" pitchFamily="34" charset="0"/>
              </a:rPr>
              <a:t>          </a:t>
            </a:r>
            <a:r>
              <a:rPr lang="lt-LT" sz="4000" b="1" dirty="0">
                <a:solidFill>
                  <a:srgbClr val="CC0066"/>
                </a:solidFill>
                <a:latin typeface="Calibri" pitchFamily="34" charset="0"/>
              </a:rPr>
              <a:t> KŪRYBINIAI DARBAI</a:t>
            </a:r>
            <a:endParaRPr lang="lt-LT" sz="4000" b="1" dirty="0">
              <a:solidFill>
                <a:srgbClr val="CC0066"/>
              </a:solidFill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  <a:p>
            <a:endParaRPr lang="lt-LT" dirty="0">
              <a:latin typeface="Calibri" pitchFamily="34" charset="0"/>
            </a:endParaRPr>
          </a:p>
        </p:txBody>
      </p:sp>
      <p:pic>
        <p:nvPicPr>
          <p:cNvPr id="27649" name="Paveikslėlis 10" descr="K:\100OLYMP\PB130154.jpg"/>
          <p:cNvPicPr>
            <a:picLocks noChangeArrowheads="1"/>
          </p:cNvPicPr>
          <p:nvPr/>
        </p:nvPicPr>
        <p:blipFill>
          <a:blip r:embed="rId3" cstate="print"/>
          <a:srcRect l="4255" t="5263" r="12766" b="8772"/>
          <a:stretch>
            <a:fillRect/>
          </a:stretch>
        </p:blipFill>
        <p:spPr bwMode="auto">
          <a:xfrm>
            <a:off x="642914" y="928671"/>
            <a:ext cx="2786063" cy="350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aveikslėlis 9" descr="K:\100OLYMP\P4160272.JPG"/>
          <p:cNvPicPr>
            <a:picLocks noChangeArrowheads="1"/>
          </p:cNvPicPr>
          <p:nvPr/>
        </p:nvPicPr>
        <p:blipFill>
          <a:blip r:embed="rId4" cstate="print"/>
          <a:srcRect l="6522" t="2000" r="10870" b="9999"/>
          <a:stretch>
            <a:fillRect/>
          </a:stretch>
        </p:blipFill>
        <p:spPr bwMode="auto">
          <a:xfrm>
            <a:off x="3428994" y="3143250"/>
            <a:ext cx="2857500" cy="335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25249-7687-4168-B1B5-6D3DCB61559E}" type="slidenum">
              <a:rPr lang="lt-LT" smtClean="0"/>
              <a:pPr>
                <a:defRPr/>
              </a:pPr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4464081"/>
      </p:ext>
    </p:extLst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143768" y="0"/>
            <a:ext cx="20002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5" name="Paveikslėlis 9" descr="C:\Users\x\Desktop\konkursai\odos simpoziumas\kaklo pakabukai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1474" y="500045"/>
            <a:ext cx="5857887" cy="585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4C247-FA5C-47BE-95AC-7FB975B2CEDC}" type="slidenum">
              <a:rPr lang="lt-LT" smtClean="0"/>
              <a:pPr>
                <a:defRPr/>
              </a:pPr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4650972"/>
      </p:ext>
    </p:extLst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ysniauskugeles.lt/img/5.jpg"/>
          <p:cNvPicPr>
            <a:picLocks noChangeAspect="1" noChangeArrowheads="1"/>
          </p:cNvPicPr>
          <p:nvPr/>
        </p:nvPicPr>
        <p:blipFill>
          <a:blip r:embed="rId2" cstate="print"/>
          <a:srcRect l="22341" t="-1163" r="23353" b="5814"/>
          <a:stretch>
            <a:fillRect/>
          </a:stretch>
        </p:blipFill>
        <p:spPr bwMode="auto">
          <a:xfrm>
            <a:off x="7286646" y="0"/>
            <a:ext cx="18573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1" name="Paveikslėlis 2" descr="PB190242.JPG"/>
          <p:cNvPicPr>
            <a:picLocks noChangeArrowheads="1"/>
          </p:cNvPicPr>
          <p:nvPr/>
        </p:nvPicPr>
        <p:blipFill>
          <a:blip r:embed="rId3" cstate="print"/>
          <a:srcRect l="6382" t="3773" r="12766" b="9434"/>
          <a:stretch>
            <a:fillRect/>
          </a:stretch>
        </p:blipFill>
        <p:spPr bwMode="auto">
          <a:xfrm>
            <a:off x="500035" y="142854"/>
            <a:ext cx="2857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aveikslėlis 19" descr="K:\100OLYMP\PB280118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7263" r="8025"/>
          <a:stretch>
            <a:fillRect/>
          </a:stretch>
        </p:blipFill>
        <p:spPr bwMode="auto">
          <a:xfrm>
            <a:off x="3571870" y="2452686"/>
            <a:ext cx="3143251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8766A-0934-4CD1-95E9-E4B717064D11}" type="slidenum">
              <a:rPr lang="lt-LT" smtClean="0"/>
              <a:pPr>
                <a:defRPr/>
              </a:pPr>
              <a:t>9</a:t>
            </a:fld>
            <a:endParaRPr lang="lt-LT"/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3929066" y="264318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4000498" y="1785930"/>
            <a:ext cx="2500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lt-LT" b="1" dirty="0">
                <a:solidFill>
                  <a:srgbClr val="CC0066"/>
                </a:solidFill>
              </a:rPr>
              <a:t>Dovana-auka  parapijos namams</a:t>
            </a:r>
          </a:p>
        </p:txBody>
      </p:sp>
    </p:spTree>
    <p:extLst>
      <p:ext uri="{BB962C8B-B14F-4D97-AF65-F5344CB8AC3E}">
        <p14:creationId xmlns:p14="http://schemas.microsoft.com/office/powerpoint/2010/main" val="2388800937"/>
      </p:ext>
    </p:extLst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324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Unicode MS</vt:lpstr>
      <vt:lpstr>Andalus</vt:lpstr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NEFORMALUSIS UGDYMAS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2019-07-06T18:10:47Z</dcterms:created>
  <dcterms:modified xsi:type="dcterms:W3CDTF">2019-07-06T18:11:32Z</dcterms:modified>
</cp:coreProperties>
</file>