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563" r:id="rId2"/>
    <p:sldId id="613" r:id="rId3"/>
    <p:sldId id="592" r:id="rId4"/>
    <p:sldId id="604" r:id="rId5"/>
    <p:sldId id="591" r:id="rId6"/>
    <p:sldId id="569" r:id="rId7"/>
    <p:sldId id="541" r:id="rId8"/>
    <p:sldId id="564" r:id="rId9"/>
    <p:sldId id="599" r:id="rId10"/>
    <p:sldId id="318" r:id="rId11"/>
    <p:sldId id="605" r:id="rId12"/>
    <p:sldId id="607" r:id="rId13"/>
    <p:sldId id="601" r:id="rId14"/>
    <p:sldId id="606" r:id="rId15"/>
    <p:sldId id="548" r:id="rId16"/>
    <p:sldId id="549" r:id="rId17"/>
    <p:sldId id="602" r:id="rId18"/>
    <p:sldId id="597" r:id="rId19"/>
    <p:sldId id="594" r:id="rId20"/>
    <p:sldId id="586" r:id="rId21"/>
    <p:sldId id="596" r:id="rId22"/>
    <p:sldId id="588" r:id="rId23"/>
    <p:sldId id="608" r:id="rId24"/>
    <p:sldId id="609" r:id="rId25"/>
    <p:sldId id="610" r:id="rId26"/>
    <p:sldId id="611" r:id="rId27"/>
    <p:sldId id="582" r:id="rId28"/>
    <p:sldId id="584" r:id="rId29"/>
    <p:sldId id="542" r:id="rId30"/>
    <p:sldId id="544" r:id="rId31"/>
    <p:sldId id="546" r:id="rId32"/>
    <p:sldId id="550" r:id="rId33"/>
    <p:sldId id="593" r:id="rId34"/>
    <p:sldId id="598" r:id="rId35"/>
    <p:sldId id="481" r:id="rId36"/>
  </p:sldIdLst>
  <p:sldSz cx="9144000" cy="5143500" type="screen16x9"/>
  <p:notesSz cx="6669088"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Default Section" id="{E7D624AD-DD0F-4598-B5AA-6A315088F768}">
          <p14:sldIdLst>
            <p14:sldId id="256"/>
            <p14:sldId id="535"/>
            <p14:sldId id="531"/>
            <p14:sldId id="521"/>
            <p14:sldId id="525"/>
            <p14:sldId id="522"/>
            <p14:sldId id="523"/>
            <p14:sldId id="526"/>
            <p14:sldId id="524"/>
            <p14:sldId id="442"/>
            <p14:sldId id="318"/>
            <p14:sldId id="394"/>
            <p14:sldId id="455"/>
            <p14:sldId id="456"/>
            <p14:sldId id="445"/>
            <p14:sldId id="474"/>
            <p14:sldId id="537"/>
            <p14:sldId id="483"/>
            <p14:sldId id="459"/>
            <p14:sldId id="392"/>
            <p14:sldId id="444"/>
            <p14:sldId id="536"/>
          </p14:sldIdLst>
        </p14:section>
        <p14:section name="DT gamtosmoksluose" id="{546610D9-F5A7-438C-9413-BCBEBA4024A5}">
          <p14:sldIdLst>
            <p14:sldId id="257"/>
            <p14:sldId id="258"/>
            <p14:sldId id="259"/>
            <p14:sldId id="328"/>
            <p14:sldId id="329"/>
            <p14:sldId id="326"/>
            <p14:sldId id="327"/>
            <p14:sldId id="369"/>
            <p14:sldId id="378"/>
          </p14:sldIdLst>
        </p14:section>
        <p14:section name="Elektronika" id="{36D4A8D1-4AD6-45BB-80E6-4778103C5627}">
          <p14:sldIdLst>
            <p14:sldId id="361"/>
            <p14:sldId id="362"/>
            <p14:sldId id="427"/>
            <p14:sldId id="496"/>
            <p14:sldId id="518"/>
            <p14:sldId id="519"/>
            <p14:sldId id="505"/>
            <p14:sldId id="500"/>
            <p14:sldId id="509"/>
            <p14:sldId id="504"/>
            <p14:sldId id="503"/>
            <p14:sldId id="510"/>
            <p14:sldId id="511"/>
            <p14:sldId id="512"/>
            <p14:sldId id="514"/>
            <p14:sldId id="516"/>
            <p14:sldId id="527"/>
          </p14:sldIdLst>
        </p14:section>
        <p14:section name="Arduinas Gamtos moksluose" id="{A3717528-8FDC-4F89-BEBD-4442A1BDC4E5}">
          <p14:sldIdLst>
            <p14:sldId id="532"/>
            <p14:sldId id="533"/>
            <p14:sldId id="534"/>
          </p14:sldIdLst>
        </p14:section>
        <p14:section name="SPINTOS priemonės" id="{CD49E129-9BBA-47E6-B259-8BE5666D3B18}">
          <p14:sldIdLst>
            <p14:sldId id="502"/>
            <p14:sldId id="492"/>
            <p14:sldId id="529"/>
            <p14:sldId id="493"/>
            <p14:sldId id="530"/>
            <p14:sldId id="528"/>
            <p14:sldId id="481"/>
          </p14:sldIdLst>
        </p14:section>
        <p14:section name="Google +" id="{98FF98C5-23B9-4AFE-90F2-BAD8087626A1}">
          <p14:sldIdLst>
            <p14:sldId id="352"/>
            <p14:sldId id="366"/>
            <p14:sldId id="379"/>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66"/>
    <a:srgbClr val="B400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p:scale>
          <a:sx n="100" d="100"/>
          <a:sy n="100" d="100"/>
        </p:scale>
        <p:origin x="-1944" y="-85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86C59-DD47-4572-BEF1-C1FCF1C88F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E0708BF-544A-4D24-BE9D-22177426AB50}">
      <dgm:prSet phldrT="[Text]" custT="1"/>
      <dgm:spPr>
        <a:solidFill>
          <a:schemeClr val="accent4">
            <a:lumMod val="75000"/>
          </a:schemeClr>
        </a:solidFill>
      </dgm:spPr>
      <dgm:t>
        <a:bodyPr/>
        <a:lstStyle/>
        <a:p>
          <a:r>
            <a:rPr lang="lt-LT" sz="2000" dirty="0" smtClean="0"/>
            <a:t>Patirtinis ugdymas</a:t>
          </a:r>
          <a:endParaRPr lang="en-US" sz="2000" dirty="0"/>
        </a:p>
      </dgm:t>
    </dgm:pt>
    <dgm:pt modelId="{1F012CF9-06E4-464E-B56C-69293CFF8256}" type="parTrans" cxnId="{E6F35AC8-1949-476B-93E4-6BE903475A7B}">
      <dgm:prSet/>
      <dgm:spPr/>
      <dgm:t>
        <a:bodyPr/>
        <a:lstStyle/>
        <a:p>
          <a:endParaRPr lang="en-US"/>
        </a:p>
      </dgm:t>
    </dgm:pt>
    <dgm:pt modelId="{82159D1F-FC07-465B-B881-4F36BA039064}" type="sibTrans" cxnId="{E6F35AC8-1949-476B-93E4-6BE903475A7B}">
      <dgm:prSet/>
      <dgm:spPr/>
      <dgm:t>
        <a:bodyPr/>
        <a:lstStyle/>
        <a:p>
          <a:endParaRPr lang="en-US"/>
        </a:p>
      </dgm:t>
    </dgm:pt>
    <dgm:pt modelId="{D32342CB-CDB8-487E-A1FB-FE1FA585D8F9}">
      <dgm:prSet phldrT="[Text]" custT="1"/>
      <dgm:spPr>
        <a:solidFill>
          <a:schemeClr val="accent4">
            <a:lumMod val="40000"/>
            <a:lumOff val="60000"/>
            <a:alpha val="90000"/>
          </a:schemeClr>
        </a:solidFill>
      </dgm:spPr>
      <dgm:t>
        <a:bodyPr/>
        <a:lstStyle/>
        <a:p>
          <a:r>
            <a:rPr lang="lt-LT" sz="1200" dirty="0" smtClean="0">
              <a:solidFill>
                <a:srgbClr val="002060"/>
              </a:solidFill>
              <a:latin typeface="Arial" pitchFamily="34" charset="0"/>
              <a:cs typeface="Arial" pitchFamily="34" charset="0"/>
            </a:rPr>
            <a:t>Organizuotas procesas, kurio metu tiesioginio patyrimo dėka dalyviai konstruoja (</a:t>
          </a:r>
          <a:r>
            <a:rPr lang="lt-LT" sz="1200" i="1" dirty="0" smtClean="0">
              <a:solidFill>
                <a:srgbClr val="002060"/>
              </a:solidFill>
              <a:latin typeface="Arial" pitchFamily="34" charset="0"/>
              <a:cs typeface="Arial" pitchFamily="34" charset="0"/>
            </a:rPr>
            <a:t>construct</a:t>
          </a:r>
          <a:r>
            <a:rPr lang="lt-LT" sz="1200" dirty="0" smtClean="0">
              <a:solidFill>
                <a:srgbClr val="002060"/>
              </a:solidFill>
              <a:latin typeface="Arial" pitchFamily="34" charset="0"/>
              <a:cs typeface="Arial" pitchFamily="34" charset="0"/>
            </a:rPr>
            <a:t>) žinias ir įgūdžius, kurias vėliau gali pritaikyti gyvenime.</a:t>
          </a:r>
          <a:endParaRPr lang="en-US" sz="1200" dirty="0">
            <a:solidFill>
              <a:srgbClr val="002060"/>
            </a:solidFill>
            <a:latin typeface="Arial" pitchFamily="34" charset="0"/>
            <a:cs typeface="Arial" pitchFamily="34" charset="0"/>
          </a:endParaRPr>
        </a:p>
      </dgm:t>
    </dgm:pt>
    <dgm:pt modelId="{E43C8150-7A6F-441C-A3A0-AFF72E88EDE1}" type="parTrans" cxnId="{0922DBA4-AFE8-4838-90A3-37004E4A0080}">
      <dgm:prSet/>
      <dgm:spPr/>
      <dgm:t>
        <a:bodyPr/>
        <a:lstStyle/>
        <a:p>
          <a:endParaRPr lang="en-US"/>
        </a:p>
      </dgm:t>
    </dgm:pt>
    <dgm:pt modelId="{020FEA6D-8D87-408A-9193-575C1532DA59}" type="sibTrans" cxnId="{0922DBA4-AFE8-4838-90A3-37004E4A0080}">
      <dgm:prSet/>
      <dgm:spPr/>
      <dgm:t>
        <a:bodyPr/>
        <a:lstStyle/>
        <a:p>
          <a:endParaRPr lang="en-US"/>
        </a:p>
      </dgm:t>
    </dgm:pt>
    <dgm:pt modelId="{71F486D5-FC08-4714-9810-AF4BFED50B87}">
      <dgm:prSet phldrT="[Text]" custT="1"/>
      <dgm:spPr>
        <a:solidFill>
          <a:schemeClr val="accent4">
            <a:lumMod val="75000"/>
          </a:schemeClr>
        </a:solidFill>
      </dgm:spPr>
      <dgm:t>
        <a:bodyPr/>
        <a:lstStyle/>
        <a:p>
          <a:r>
            <a:rPr lang="lt-LT" sz="2000" dirty="0" smtClean="0"/>
            <a:t>Integruotas ugdymas</a:t>
          </a:r>
          <a:endParaRPr lang="en-US" sz="2000" dirty="0"/>
        </a:p>
      </dgm:t>
    </dgm:pt>
    <dgm:pt modelId="{AE64EADB-84AC-441B-A27F-368F82D9D1F1}" type="parTrans" cxnId="{ECA455AE-7187-4289-B787-20BA9E4A5E9F}">
      <dgm:prSet/>
      <dgm:spPr/>
      <dgm:t>
        <a:bodyPr/>
        <a:lstStyle/>
        <a:p>
          <a:endParaRPr lang="en-US"/>
        </a:p>
      </dgm:t>
    </dgm:pt>
    <dgm:pt modelId="{114FB424-4D1C-4CEB-B60C-AE41FD674CC7}" type="sibTrans" cxnId="{ECA455AE-7187-4289-B787-20BA9E4A5E9F}">
      <dgm:prSet/>
      <dgm:spPr/>
      <dgm:t>
        <a:bodyPr/>
        <a:lstStyle/>
        <a:p>
          <a:endParaRPr lang="en-US"/>
        </a:p>
      </dgm:t>
    </dgm:pt>
    <dgm:pt modelId="{1DDAA611-E8E0-4D87-B8BB-80753184B338}">
      <dgm:prSet phldrT="[Text]" custT="1"/>
      <dgm:spPr>
        <a:solidFill>
          <a:schemeClr val="accent4">
            <a:lumMod val="40000"/>
            <a:lumOff val="60000"/>
            <a:alpha val="90000"/>
          </a:schemeClr>
        </a:solidFill>
      </dgm:spPr>
      <dgm:t>
        <a:bodyPr/>
        <a:lstStyle/>
        <a:p>
          <a:r>
            <a:rPr lang="en-US" sz="1200" b="0" dirty="0" err="1" smtClean="0">
              <a:solidFill>
                <a:srgbClr val="002060"/>
              </a:solidFill>
              <a:latin typeface="Arial" pitchFamily="34" charset="0"/>
              <a:cs typeface="Arial" pitchFamily="34" charset="0"/>
            </a:rPr>
            <a:t>Šiuolaikiškas</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metodas</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pagrįstas</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mokomųjų</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dalykų</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jungimu</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pagal</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temas</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reiškinių</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tyrimu</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ir</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aptarimu</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teminiu</a:t>
          </a:r>
          <a:r>
            <a:rPr lang="en-US" sz="1200" b="0" dirty="0" smtClean="0">
              <a:solidFill>
                <a:srgbClr val="002060"/>
              </a:solidFill>
              <a:latin typeface="Arial" pitchFamily="34" charset="0"/>
              <a:cs typeface="Arial" pitchFamily="34" charset="0"/>
            </a:rPr>
            <a:t> </a:t>
          </a:r>
          <a:r>
            <a:rPr lang="en-US" sz="1200" b="0" dirty="0" err="1" smtClean="0">
              <a:solidFill>
                <a:srgbClr val="002060"/>
              </a:solidFill>
              <a:latin typeface="Arial" pitchFamily="34" charset="0"/>
              <a:cs typeface="Arial" pitchFamily="34" charset="0"/>
            </a:rPr>
            <a:t>integravimu</a:t>
          </a:r>
          <a:r>
            <a:rPr lang="en-US" sz="1200" b="0" dirty="0" smtClean="0">
              <a:solidFill>
                <a:srgbClr val="002060"/>
              </a:solidFill>
              <a:latin typeface="Arial" pitchFamily="34" charset="0"/>
              <a:cs typeface="Arial" pitchFamily="34" charset="0"/>
            </a:rPr>
            <a:t>). </a:t>
          </a:r>
          <a:endParaRPr lang="en-US" sz="1200" b="0" dirty="0">
            <a:solidFill>
              <a:srgbClr val="002060"/>
            </a:solidFill>
            <a:latin typeface="Arial" pitchFamily="34" charset="0"/>
            <a:cs typeface="Arial" pitchFamily="34" charset="0"/>
          </a:endParaRPr>
        </a:p>
      </dgm:t>
    </dgm:pt>
    <dgm:pt modelId="{E4A5B0A4-A58B-47CD-971C-159ECF1E5BD8}" type="parTrans" cxnId="{E8DFED95-3766-4D85-A40D-AA18F966E2D3}">
      <dgm:prSet/>
      <dgm:spPr/>
      <dgm:t>
        <a:bodyPr/>
        <a:lstStyle/>
        <a:p>
          <a:endParaRPr lang="en-US"/>
        </a:p>
      </dgm:t>
    </dgm:pt>
    <dgm:pt modelId="{8EE94EE9-E084-45EB-938F-75AB3CA2288E}" type="sibTrans" cxnId="{E8DFED95-3766-4D85-A40D-AA18F966E2D3}">
      <dgm:prSet/>
      <dgm:spPr/>
      <dgm:t>
        <a:bodyPr/>
        <a:lstStyle/>
        <a:p>
          <a:endParaRPr lang="en-US"/>
        </a:p>
      </dgm:t>
    </dgm:pt>
    <dgm:pt modelId="{927C3B3D-72C1-4B1C-B053-366FF3802BA5}">
      <dgm:prSet phldrT="[Text]" custT="1"/>
      <dgm:spPr>
        <a:solidFill>
          <a:schemeClr val="accent4">
            <a:lumMod val="40000"/>
            <a:lumOff val="60000"/>
            <a:alpha val="90000"/>
          </a:schemeClr>
        </a:solidFill>
      </dgm:spPr>
      <dgm:t>
        <a:bodyPr/>
        <a:lstStyle/>
        <a:p>
          <a:r>
            <a:rPr lang="en-US" sz="1200" i="1" dirty="0" err="1" smtClean="0">
              <a:solidFill>
                <a:srgbClr val="002060"/>
              </a:solidFill>
              <a:latin typeface="Arial" pitchFamily="34" charset="0"/>
              <a:cs typeface="Arial" pitchFamily="34" charset="0"/>
            </a:rPr>
            <a:t>Bendrieji</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ir</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dalykiniai</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gebėjimai</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ugdomi</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aptariant</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tikrovės</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reiškinius</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sprendžiant</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problemas</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bendradarbiaujant</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grupėje</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tyrinėjant</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rengiant</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projektus</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atliekant</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kūrybines</a:t>
          </a:r>
          <a:r>
            <a:rPr lang="en-US" sz="1200" i="1" dirty="0" smtClean="0">
              <a:solidFill>
                <a:srgbClr val="002060"/>
              </a:solidFill>
              <a:latin typeface="Arial" pitchFamily="34" charset="0"/>
              <a:cs typeface="Arial" pitchFamily="34" charset="0"/>
            </a:rPr>
            <a:t> </a:t>
          </a:r>
          <a:r>
            <a:rPr lang="en-US" sz="1200" i="1" dirty="0" err="1" smtClean="0">
              <a:solidFill>
                <a:srgbClr val="002060"/>
              </a:solidFill>
              <a:latin typeface="Arial" pitchFamily="34" charset="0"/>
              <a:cs typeface="Arial" pitchFamily="34" charset="0"/>
            </a:rPr>
            <a:t>užduotis</a:t>
          </a:r>
          <a:r>
            <a:rPr lang="en-US" sz="1200" i="1" dirty="0" smtClean="0">
              <a:solidFill>
                <a:srgbClr val="002060"/>
              </a:solidFill>
              <a:latin typeface="Arial" pitchFamily="34" charset="0"/>
              <a:cs typeface="Arial" pitchFamily="34" charset="0"/>
            </a:rPr>
            <a:t>.</a:t>
          </a:r>
          <a:endParaRPr lang="en-US" sz="1200" dirty="0">
            <a:solidFill>
              <a:srgbClr val="002060"/>
            </a:solidFill>
            <a:latin typeface="Arial" pitchFamily="34" charset="0"/>
            <a:cs typeface="Arial" pitchFamily="34" charset="0"/>
          </a:endParaRPr>
        </a:p>
      </dgm:t>
    </dgm:pt>
    <dgm:pt modelId="{910A9ADD-6E16-43C9-8EE9-44AA1BD723A2}" type="parTrans" cxnId="{E84858B9-917F-4541-A2FB-7A315BDE9EDB}">
      <dgm:prSet/>
      <dgm:spPr/>
      <dgm:t>
        <a:bodyPr/>
        <a:lstStyle/>
        <a:p>
          <a:endParaRPr lang="en-US"/>
        </a:p>
      </dgm:t>
    </dgm:pt>
    <dgm:pt modelId="{985BD047-3787-44FB-A540-BC4F192753AD}" type="sibTrans" cxnId="{E84858B9-917F-4541-A2FB-7A315BDE9EDB}">
      <dgm:prSet/>
      <dgm:spPr/>
      <dgm:t>
        <a:bodyPr/>
        <a:lstStyle/>
        <a:p>
          <a:endParaRPr lang="en-US"/>
        </a:p>
      </dgm:t>
    </dgm:pt>
    <dgm:pt modelId="{A19D191A-0967-44D5-8DF2-73D4ACD50CA8}">
      <dgm:prSet phldrT="[Text]" custT="1"/>
      <dgm:spPr>
        <a:solidFill>
          <a:schemeClr val="accent4">
            <a:lumMod val="75000"/>
          </a:schemeClr>
        </a:solidFill>
      </dgm:spPr>
      <dgm:t>
        <a:bodyPr/>
        <a:lstStyle/>
        <a:p>
          <a:r>
            <a:rPr lang="lt-LT" sz="2000" dirty="0" smtClean="0"/>
            <a:t>Probleminis mokymasis</a:t>
          </a:r>
          <a:endParaRPr lang="en-US" sz="2000" dirty="0"/>
        </a:p>
      </dgm:t>
    </dgm:pt>
    <dgm:pt modelId="{1431DF73-C016-4707-9BBE-5094645352EC}" type="parTrans" cxnId="{9946CDE5-0CCC-4401-8FE7-7B5DA80333DC}">
      <dgm:prSet/>
      <dgm:spPr/>
      <dgm:t>
        <a:bodyPr/>
        <a:lstStyle/>
        <a:p>
          <a:endParaRPr lang="en-US"/>
        </a:p>
      </dgm:t>
    </dgm:pt>
    <dgm:pt modelId="{12185544-4003-4E63-9C02-34795459A528}" type="sibTrans" cxnId="{9946CDE5-0CCC-4401-8FE7-7B5DA80333DC}">
      <dgm:prSet/>
      <dgm:spPr/>
      <dgm:t>
        <a:bodyPr/>
        <a:lstStyle/>
        <a:p>
          <a:endParaRPr lang="en-US"/>
        </a:p>
      </dgm:t>
    </dgm:pt>
    <dgm:pt modelId="{4E565F56-FD8B-44B2-8856-96D930682D1B}">
      <dgm:prSet phldrT="[Text]" custT="1"/>
      <dgm:spPr>
        <a:solidFill>
          <a:schemeClr val="accent4">
            <a:lumMod val="40000"/>
            <a:lumOff val="60000"/>
            <a:alpha val="90000"/>
          </a:schemeClr>
        </a:solidFill>
      </dgm:spPr>
      <dgm:t>
        <a:bodyPr/>
        <a:lstStyle/>
        <a:p>
          <a:r>
            <a:rPr lang="lt-LT" sz="1200" dirty="0" smtClean="0">
              <a:solidFill>
                <a:srgbClr val="002060"/>
              </a:solidFill>
              <a:latin typeface="Arial" pitchFamily="34" charset="0"/>
              <a:cs typeface="Arial" pitchFamily="34" charset="0"/>
            </a:rPr>
            <a:t>Probleminis mokymas (PM) - tai mokymasis, kada darbo rezultatas yra problemos supratimas ir jos išsprendimas, o mokymosi procese pirmiausia apibrėžiama problema (Barrows 1980).</a:t>
          </a:r>
          <a:endParaRPr lang="en-US" sz="1200" b="0" dirty="0">
            <a:solidFill>
              <a:srgbClr val="002060"/>
            </a:solidFill>
            <a:latin typeface="Arial" pitchFamily="34" charset="0"/>
            <a:cs typeface="Arial" pitchFamily="34" charset="0"/>
          </a:endParaRPr>
        </a:p>
      </dgm:t>
    </dgm:pt>
    <dgm:pt modelId="{12551F60-5C1B-4188-A630-8DA81FF9696D}" type="parTrans" cxnId="{744281C4-899D-432E-BB16-25AD3ABB4E88}">
      <dgm:prSet/>
      <dgm:spPr/>
      <dgm:t>
        <a:bodyPr/>
        <a:lstStyle/>
        <a:p>
          <a:endParaRPr lang="en-US"/>
        </a:p>
      </dgm:t>
    </dgm:pt>
    <dgm:pt modelId="{03ABB1D5-BF4D-4230-8DB2-0FB132ED6580}" type="sibTrans" cxnId="{744281C4-899D-432E-BB16-25AD3ABB4E88}">
      <dgm:prSet/>
      <dgm:spPr/>
      <dgm:t>
        <a:bodyPr/>
        <a:lstStyle/>
        <a:p>
          <a:endParaRPr lang="en-US"/>
        </a:p>
      </dgm:t>
    </dgm:pt>
    <dgm:pt modelId="{894426C4-C603-41D7-A8C0-038DA929F402}">
      <dgm:prSet custT="1"/>
      <dgm:spPr>
        <a:solidFill>
          <a:schemeClr val="accent4">
            <a:lumMod val="40000"/>
            <a:lumOff val="60000"/>
            <a:alpha val="90000"/>
          </a:schemeClr>
        </a:solidFill>
      </dgm:spPr>
      <dgm:t>
        <a:bodyPr/>
        <a:lstStyle/>
        <a:p>
          <a:r>
            <a:rPr lang="lt-LT" sz="1200" i="1" dirty="0" smtClean="0">
              <a:solidFill>
                <a:srgbClr val="002060"/>
              </a:solidFill>
              <a:latin typeface="Arial" pitchFamily="34" charset="0"/>
              <a:cs typeface="Arial" pitchFamily="34" charset="0"/>
            </a:rPr>
            <a:t>Patirtinis ugdymas įvyksta tuomet, kai asmuo įsitraukia į įvairias veiklas, po to apmąsto savo patirtį ir šios analizės dėka pasiekia naudingų įžvalgų, kurias integruoja į savo besikeičiantį mąstymą bei elgesį </a:t>
          </a:r>
        </a:p>
      </dgm:t>
    </dgm:pt>
    <dgm:pt modelId="{00939BC4-D540-4B6E-A128-92CC27B2F53E}" type="parTrans" cxnId="{EC1D54FF-0990-497D-9A61-DF2FB4680A63}">
      <dgm:prSet/>
      <dgm:spPr/>
      <dgm:t>
        <a:bodyPr/>
        <a:lstStyle/>
        <a:p>
          <a:endParaRPr lang="en-US"/>
        </a:p>
      </dgm:t>
    </dgm:pt>
    <dgm:pt modelId="{4EDC9C82-2EFF-4756-92CF-9C45442BC484}" type="sibTrans" cxnId="{EC1D54FF-0990-497D-9A61-DF2FB4680A63}">
      <dgm:prSet/>
      <dgm:spPr/>
      <dgm:t>
        <a:bodyPr/>
        <a:lstStyle/>
        <a:p>
          <a:endParaRPr lang="en-US"/>
        </a:p>
      </dgm:t>
    </dgm:pt>
    <dgm:pt modelId="{446AB813-DFD6-42C4-BDE1-7DE542AB2D6C}">
      <dgm:prSet phldrT="[Text]" custT="1"/>
      <dgm:spPr>
        <a:solidFill>
          <a:schemeClr val="accent4">
            <a:lumMod val="40000"/>
            <a:lumOff val="60000"/>
            <a:alpha val="90000"/>
          </a:schemeClr>
        </a:solidFill>
      </dgm:spPr>
      <dgm:t>
        <a:bodyPr/>
        <a:lstStyle/>
        <a:p>
          <a:endParaRPr lang="en-US" sz="1200" b="0" dirty="0">
            <a:solidFill>
              <a:srgbClr val="002060"/>
            </a:solidFill>
            <a:latin typeface="Arial" pitchFamily="34" charset="0"/>
            <a:cs typeface="Arial" pitchFamily="34" charset="0"/>
          </a:endParaRPr>
        </a:p>
      </dgm:t>
    </dgm:pt>
    <dgm:pt modelId="{BBF909B7-2022-4724-9313-6892402B4790}" type="parTrans" cxnId="{E1C8F9D6-B81C-4F29-944A-B1B07BAA328E}">
      <dgm:prSet/>
      <dgm:spPr/>
      <dgm:t>
        <a:bodyPr/>
        <a:lstStyle/>
        <a:p>
          <a:endParaRPr lang="en-US"/>
        </a:p>
      </dgm:t>
    </dgm:pt>
    <dgm:pt modelId="{BEADD41E-D413-422A-B43C-FDD8698336A8}" type="sibTrans" cxnId="{E1C8F9D6-B81C-4F29-944A-B1B07BAA328E}">
      <dgm:prSet/>
      <dgm:spPr/>
      <dgm:t>
        <a:bodyPr/>
        <a:lstStyle/>
        <a:p>
          <a:endParaRPr lang="en-US"/>
        </a:p>
      </dgm:t>
    </dgm:pt>
    <dgm:pt modelId="{809A7C93-84DD-44A3-9F2F-4E64727B07B2}">
      <dgm:prSet phldrT="[Text]" custT="1"/>
      <dgm:spPr>
        <a:solidFill>
          <a:schemeClr val="accent4">
            <a:lumMod val="40000"/>
            <a:lumOff val="60000"/>
            <a:alpha val="90000"/>
          </a:schemeClr>
        </a:solidFill>
      </dgm:spPr>
      <dgm:t>
        <a:bodyPr/>
        <a:lstStyle/>
        <a:p>
          <a:endParaRPr lang="en-US" sz="1200" dirty="0">
            <a:solidFill>
              <a:srgbClr val="002060"/>
            </a:solidFill>
            <a:latin typeface="Arial" pitchFamily="34" charset="0"/>
            <a:cs typeface="Arial" pitchFamily="34" charset="0"/>
          </a:endParaRPr>
        </a:p>
      </dgm:t>
    </dgm:pt>
    <dgm:pt modelId="{18A48252-2DB9-4565-81CE-4952CF94BB42}" type="parTrans" cxnId="{5160D170-AECA-4352-A1B4-2AC284C7F9E6}">
      <dgm:prSet/>
      <dgm:spPr/>
      <dgm:t>
        <a:bodyPr/>
        <a:lstStyle/>
        <a:p>
          <a:endParaRPr lang="en-US"/>
        </a:p>
      </dgm:t>
    </dgm:pt>
    <dgm:pt modelId="{4AEC9F14-0EBB-4365-93F0-D3351056AEEB}" type="sibTrans" cxnId="{5160D170-AECA-4352-A1B4-2AC284C7F9E6}">
      <dgm:prSet/>
      <dgm:spPr/>
      <dgm:t>
        <a:bodyPr/>
        <a:lstStyle/>
        <a:p>
          <a:endParaRPr lang="en-US"/>
        </a:p>
      </dgm:t>
    </dgm:pt>
    <dgm:pt modelId="{77249ED4-2C93-41F1-8756-AF7FA3F7BB15}">
      <dgm:prSet custT="1"/>
      <dgm:spPr>
        <a:solidFill>
          <a:schemeClr val="accent4">
            <a:lumMod val="40000"/>
            <a:lumOff val="60000"/>
            <a:alpha val="90000"/>
          </a:schemeClr>
        </a:solidFill>
      </dgm:spPr>
      <dgm:t>
        <a:bodyPr/>
        <a:lstStyle/>
        <a:p>
          <a:r>
            <a:rPr lang="lt-LT" sz="1100" i="1" dirty="0" smtClean="0">
              <a:solidFill>
                <a:srgbClr val="002060"/>
              </a:solidFill>
              <a:latin typeface="Arial" pitchFamily="34" charset="0"/>
              <a:cs typeface="Arial" pitchFamily="34" charset="0"/>
            </a:rPr>
            <a:t>Probleminio mokymosi tikslas yra rasti geriausią problemos sprendimą. Kartu probleminis mokymasis apima ir problemos bei jos aplinkos analizės procesą, žinių aktyvavimą ir informacijos paiešką, komandinį darbą ir tik galiausiai vertingo sprendimo radimą (Zumbach, 2003).</a:t>
          </a:r>
          <a:endParaRPr lang="en-US" sz="1100" i="1" dirty="0">
            <a:solidFill>
              <a:srgbClr val="002060"/>
            </a:solidFill>
            <a:latin typeface="Arial" pitchFamily="34" charset="0"/>
            <a:cs typeface="Arial" pitchFamily="34" charset="0"/>
          </a:endParaRPr>
        </a:p>
      </dgm:t>
    </dgm:pt>
    <dgm:pt modelId="{B2AE285C-66A4-42A0-8726-29BD61EEAD48}" type="parTrans" cxnId="{180F4223-48EA-485B-81BB-397A754E8011}">
      <dgm:prSet/>
      <dgm:spPr/>
      <dgm:t>
        <a:bodyPr/>
        <a:lstStyle/>
        <a:p>
          <a:endParaRPr lang="en-US"/>
        </a:p>
      </dgm:t>
    </dgm:pt>
    <dgm:pt modelId="{5156909D-7A5E-4E0A-B769-DDD601BF1C11}" type="sibTrans" cxnId="{180F4223-48EA-485B-81BB-397A754E8011}">
      <dgm:prSet/>
      <dgm:spPr/>
      <dgm:t>
        <a:bodyPr/>
        <a:lstStyle/>
        <a:p>
          <a:endParaRPr lang="en-US"/>
        </a:p>
      </dgm:t>
    </dgm:pt>
    <dgm:pt modelId="{46AB9711-6CDF-4794-B4A0-A32CD3726D0C}">
      <dgm:prSet phldrT="[Text]"/>
      <dgm:spPr>
        <a:solidFill>
          <a:schemeClr val="accent4">
            <a:lumMod val="40000"/>
            <a:lumOff val="60000"/>
            <a:alpha val="90000"/>
          </a:schemeClr>
        </a:solidFill>
      </dgm:spPr>
      <dgm:t>
        <a:bodyPr/>
        <a:lstStyle/>
        <a:p>
          <a:endParaRPr lang="en-US" sz="1100" b="0" dirty="0">
            <a:solidFill>
              <a:srgbClr val="002060"/>
            </a:solidFill>
            <a:latin typeface="Arial" pitchFamily="34" charset="0"/>
            <a:cs typeface="Arial" pitchFamily="34" charset="0"/>
          </a:endParaRPr>
        </a:p>
      </dgm:t>
    </dgm:pt>
    <dgm:pt modelId="{57716286-3300-4A64-971A-B244BC405D1B}" type="parTrans" cxnId="{156F80F4-8368-4CF4-B753-7DD64253CEB8}">
      <dgm:prSet/>
      <dgm:spPr/>
      <dgm:t>
        <a:bodyPr/>
        <a:lstStyle/>
        <a:p>
          <a:endParaRPr lang="en-US"/>
        </a:p>
      </dgm:t>
    </dgm:pt>
    <dgm:pt modelId="{D881D1F3-64AE-41AE-A258-31F90E5BE2F9}" type="sibTrans" cxnId="{156F80F4-8368-4CF4-B753-7DD64253CEB8}">
      <dgm:prSet/>
      <dgm:spPr/>
      <dgm:t>
        <a:bodyPr/>
        <a:lstStyle/>
        <a:p>
          <a:endParaRPr lang="en-US"/>
        </a:p>
      </dgm:t>
    </dgm:pt>
    <dgm:pt modelId="{E6ECEB30-D278-4BE7-ABD1-ABF8BB261266}" type="pres">
      <dgm:prSet presAssocID="{9EF86C59-DD47-4572-BEF1-C1FCF1C88FFB}" presName="Name0" presStyleCnt="0">
        <dgm:presLayoutVars>
          <dgm:dir/>
          <dgm:animLvl val="lvl"/>
          <dgm:resizeHandles val="exact"/>
        </dgm:presLayoutVars>
      </dgm:prSet>
      <dgm:spPr/>
      <dgm:t>
        <a:bodyPr/>
        <a:lstStyle/>
        <a:p>
          <a:endParaRPr lang="en-US"/>
        </a:p>
      </dgm:t>
    </dgm:pt>
    <dgm:pt modelId="{08CAA4DE-A603-4A81-8A51-5946575C3406}" type="pres">
      <dgm:prSet presAssocID="{FE0708BF-544A-4D24-BE9D-22177426AB50}" presName="composite" presStyleCnt="0"/>
      <dgm:spPr/>
    </dgm:pt>
    <dgm:pt modelId="{C9915251-1DFE-4734-9CD3-812319D73F5A}" type="pres">
      <dgm:prSet presAssocID="{FE0708BF-544A-4D24-BE9D-22177426AB50}" presName="parTx" presStyleLbl="alignNode1" presStyleIdx="0" presStyleCnt="3">
        <dgm:presLayoutVars>
          <dgm:chMax val="0"/>
          <dgm:chPref val="0"/>
          <dgm:bulletEnabled val="1"/>
        </dgm:presLayoutVars>
      </dgm:prSet>
      <dgm:spPr/>
      <dgm:t>
        <a:bodyPr/>
        <a:lstStyle/>
        <a:p>
          <a:endParaRPr lang="en-US"/>
        </a:p>
      </dgm:t>
    </dgm:pt>
    <dgm:pt modelId="{DDD6550D-B7F1-4286-BE51-644879A4FBE3}" type="pres">
      <dgm:prSet presAssocID="{FE0708BF-544A-4D24-BE9D-22177426AB50}" presName="desTx" presStyleLbl="alignAccFollowNode1" presStyleIdx="0" presStyleCnt="3">
        <dgm:presLayoutVars>
          <dgm:bulletEnabled val="1"/>
        </dgm:presLayoutVars>
      </dgm:prSet>
      <dgm:spPr/>
      <dgm:t>
        <a:bodyPr/>
        <a:lstStyle/>
        <a:p>
          <a:endParaRPr lang="en-US"/>
        </a:p>
      </dgm:t>
    </dgm:pt>
    <dgm:pt modelId="{DE9DF1BF-5D80-4EF6-B0EE-760BBC62000A}" type="pres">
      <dgm:prSet presAssocID="{82159D1F-FC07-465B-B881-4F36BA039064}" presName="space" presStyleCnt="0"/>
      <dgm:spPr/>
    </dgm:pt>
    <dgm:pt modelId="{21EEE600-2ECA-4F75-88FC-7AE4FE31DD6E}" type="pres">
      <dgm:prSet presAssocID="{71F486D5-FC08-4714-9810-AF4BFED50B87}" presName="composite" presStyleCnt="0"/>
      <dgm:spPr/>
    </dgm:pt>
    <dgm:pt modelId="{ABD69A3E-2117-4170-9A80-1C1E1D6B5FBE}" type="pres">
      <dgm:prSet presAssocID="{71F486D5-FC08-4714-9810-AF4BFED50B87}" presName="parTx" presStyleLbl="alignNode1" presStyleIdx="1" presStyleCnt="3">
        <dgm:presLayoutVars>
          <dgm:chMax val="0"/>
          <dgm:chPref val="0"/>
          <dgm:bulletEnabled val="1"/>
        </dgm:presLayoutVars>
      </dgm:prSet>
      <dgm:spPr/>
      <dgm:t>
        <a:bodyPr/>
        <a:lstStyle/>
        <a:p>
          <a:endParaRPr lang="en-US"/>
        </a:p>
      </dgm:t>
    </dgm:pt>
    <dgm:pt modelId="{D1DF1389-67A4-4F62-859A-B32E41E4B299}" type="pres">
      <dgm:prSet presAssocID="{71F486D5-FC08-4714-9810-AF4BFED50B87}" presName="desTx" presStyleLbl="alignAccFollowNode1" presStyleIdx="1" presStyleCnt="3">
        <dgm:presLayoutVars>
          <dgm:bulletEnabled val="1"/>
        </dgm:presLayoutVars>
      </dgm:prSet>
      <dgm:spPr/>
      <dgm:t>
        <a:bodyPr/>
        <a:lstStyle/>
        <a:p>
          <a:endParaRPr lang="en-US"/>
        </a:p>
      </dgm:t>
    </dgm:pt>
    <dgm:pt modelId="{4A0879ED-6E97-458E-B4BA-60212B3F099E}" type="pres">
      <dgm:prSet presAssocID="{114FB424-4D1C-4CEB-B60C-AE41FD674CC7}" presName="space" presStyleCnt="0"/>
      <dgm:spPr/>
    </dgm:pt>
    <dgm:pt modelId="{60CB54C3-52CC-4A4D-BB32-67C9BFB955D9}" type="pres">
      <dgm:prSet presAssocID="{A19D191A-0967-44D5-8DF2-73D4ACD50CA8}" presName="composite" presStyleCnt="0"/>
      <dgm:spPr/>
    </dgm:pt>
    <dgm:pt modelId="{BAED6279-491D-465E-8393-204C7620CC26}" type="pres">
      <dgm:prSet presAssocID="{A19D191A-0967-44D5-8DF2-73D4ACD50CA8}" presName="parTx" presStyleLbl="alignNode1" presStyleIdx="2" presStyleCnt="3">
        <dgm:presLayoutVars>
          <dgm:chMax val="0"/>
          <dgm:chPref val="0"/>
          <dgm:bulletEnabled val="1"/>
        </dgm:presLayoutVars>
      </dgm:prSet>
      <dgm:spPr/>
      <dgm:t>
        <a:bodyPr/>
        <a:lstStyle/>
        <a:p>
          <a:endParaRPr lang="en-US"/>
        </a:p>
      </dgm:t>
    </dgm:pt>
    <dgm:pt modelId="{1C645A8D-94E1-4975-B1F9-1CF05B73766F}" type="pres">
      <dgm:prSet presAssocID="{A19D191A-0967-44D5-8DF2-73D4ACD50CA8}" presName="desTx" presStyleLbl="alignAccFollowNode1" presStyleIdx="2" presStyleCnt="3" custScaleY="100000">
        <dgm:presLayoutVars>
          <dgm:bulletEnabled val="1"/>
        </dgm:presLayoutVars>
      </dgm:prSet>
      <dgm:spPr/>
      <dgm:t>
        <a:bodyPr/>
        <a:lstStyle/>
        <a:p>
          <a:endParaRPr lang="en-US"/>
        </a:p>
      </dgm:t>
    </dgm:pt>
  </dgm:ptLst>
  <dgm:cxnLst>
    <dgm:cxn modelId="{9946CDE5-0CCC-4401-8FE7-7B5DA80333DC}" srcId="{9EF86C59-DD47-4572-BEF1-C1FCF1C88FFB}" destId="{A19D191A-0967-44D5-8DF2-73D4ACD50CA8}" srcOrd="2" destOrd="0" parTransId="{1431DF73-C016-4707-9BBE-5094645352EC}" sibTransId="{12185544-4003-4E63-9C02-34795459A528}"/>
    <dgm:cxn modelId="{ECA455AE-7187-4289-B787-20BA9E4A5E9F}" srcId="{9EF86C59-DD47-4572-BEF1-C1FCF1C88FFB}" destId="{71F486D5-FC08-4714-9810-AF4BFED50B87}" srcOrd="1" destOrd="0" parTransId="{AE64EADB-84AC-441B-A27F-368F82D9D1F1}" sibTransId="{114FB424-4D1C-4CEB-B60C-AE41FD674CC7}"/>
    <dgm:cxn modelId="{156F80F4-8368-4CF4-B753-7DD64253CEB8}" srcId="{A19D191A-0967-44D5-8DF2-73D4ACD50CA8}" destId="{46AB9711-6CDF-4794-B4A0-A32CD3726D0C}" srcOrd="1" destOrd="0" parTransId="{57716286-3300-4A64-971A-B244BC405D1B}" sibTransId="{D881D1F3-64AE-41AE-A258-31F90E5BE2F9}"/>
    <dgm:cxn modelId="{E84858B9-917F-4541-A2FB-7A315BDE9EDB}" srcId="{71F486D5-FC08-4714-9810-AF4BFED50B87}" destId="{927C3B3D-72C1-4B1C-B053-366FF3802BA5}" srcOrd="2" destOrd="0" parTransId="{910A9ADD-6E16-43C9-8EE9-44AA1BD723A2}" sibTransId="{985BD047-3787-44FB-A540-BC4F192753AD}"/>
    <dgm:cxn modelId="{04A34CB7-803D-441C-8E56-61FAF400C517}" type="presOf" srcId="{FE0708BF-544A-4D24-BE9D-22177426AB50}" destId="{C9915251-1DFE-4734-9CD3-812319D73F5A}" srcOrd="0" destOrd="0" presId="urn:microsoft.com/office/officeart/2005/8/layout/hList1"/>
    <dgm:cxn modelId="{63307C59-5B66-4B50-B752-4B0FD53E4689}" type="presOf" srcId="{71F486D5-FC08-4714-9810-AF4BFED50B87}" destId="{ABD69A3E-2117-4170-9A80-1C1E1D6B5FBE}" srcOrd="0" destOrd="0" presId="urn:microsoft.com/office/officeart/2005/8/layout/hList1"/>
    <dgm:cxn modelId="{24D64BF0-57DE-41A4-B5F9-B3875A0EEF95}" type="presOf" srcId="{A19D191A-0967-44D5-8DF2-73D4ACD50CA8}" destId="{BAED6279-491D-465E-8393-204C7620CC26}" srcOrd="0" destOrd="0" presId="urn:microsoft.com/office/officeart/2005/8/layout/hList1"/>
    <dgm:cxn modelId="{E3DBE89D-98D4-4D2F-AFBC-198B8BF20DA8}" type="presOf" srcId="{D32342CB-CDB8-487E-A1FB-FE1FA585D8F9}" destId="{DDD6550D-B7F1-4286-BE51-644879A4FBE3}" srcOrd="0" destOrd="0" presId="urn:microsoft.com/office/officeart/2005/8/layout/hList1"/>
    <dgm:cxn modelId="{3DE6D163-7E7C-44FD-B902-3BD867EAAB6D}" type="presOf" srcId="{446AB813-DFD6-42C4-BDE1-7DE542AB2D6C}" destId="{D1DF1389-67A4-4F62-859A-B32E41E4B299}" srcOrd="0" destOrd="1" presId="urn:microsoft.com/office/officeart/2005/8/layout/hList1"/>
    <dgm:cxn modelId="{BC3CFC03-BEDB-4738-926A-E19394D3EB4B}" type="presOf" srcId="{927C3B3D-72C1-4B1C-B053-366FF3802BA5}" destId="{D1DF1389-67A4-4F62-859A-B32E41E4B299}" srcOrd="0" destOrd="2" presId="urn:microsoft.com/office/officeart/2005/8/layout/hList1"/>
    <dgm:cxn modelId="{236AE5AC-5781-45C4-A29D-AA4F57E7B6B6}" type="presOf" srcId="{9EF86C59-DD47-4572-BEF1-C1FCF1C88FFB}" destId="{E6ECEB30-D278-4BE7-ABD1-ABF8BB261266}" srcOrd="0" destOrd="0" presId="urn:microsoft.com/office/officeart/2005/8/layout/hList1"/>
    <dgm:cxn modelId="{E6F35AC8-1949-476B-93E4-6BE903475A7B}" srcId="{9EF86C59-DD47-4572-BEF1-C1FCF1C88FFB}" destId="{FE0708BF-544A-4D24-BE9D-22177426AB50}" srcOrd="0" destOrd="0" parTransId="{1F012CF9-06E4-464E-B56C-69293CFF8256}" sibTransId="{82159D1F-FC07-465B-B881-4F36BA039064}"/>
    <dgm:cxn modelId="{8EA0D04D-109D-4C1B-97C1-9B8F490608C2}" type="presOf" srcId="{809A7C93-84DD-44A3-9F2F-4E64727B07B2}" destId="{DDD6550D-B7F1-4286-BE51-644879A4FBE3}" srcOrd="0" destOrd="1" presId="urn:microsoft.com/office/officeart/2005/8/layout/hList1"/>
    <dgm:cxn modelId="{DB6E836C-1334-496D-BCDB-8CB5A978D05C}" type="presOf" srcId="{46AB9711-6CDF-4794-B4A0-A32CD3726D0C}" destId="{1C645A8D-94E1-4975-B1F9-1CF05B73766F}" srcOrd="0" destOrd="1" presId="urn:microsoft.com/office/officeart/2005/8/layout/hList1"/>
    <dgm:cxn modelId="{5160D170-AECA-4352-A1B4-2AC284C7F9E6}" srcId="{FE0708BF-544A-4D24-BE9D-22177426AB50}" destId="{809A7C93-84DD-44A3-9F2F-4E64727B07B2}" srcOrd="1" destOrd="0" parTransId="{18A48252-2DB9-4565-81CE-4952CF94BB42}" sibTransId="{4AEC9F14-0EBB-4365-93F0-D3351056AEEB}"/>
    <dgm:cxn modelId="{744281C4-899D-432E-BB16-25AD3ABB4E88}" srcId="{A19D191A-0967-44D5-8DF2-73D4ACD50CA8}" destId="{4E565F56-FD8B-44B2-8856-96D930682D1B}" srcOrd="0" destOrd="0" parTransId="{12551F60-5C1B-4188-A630-8DA81FF9696D}" sibTransId="{03ABB1D5-BF4D-4230-8DB2-0FB132ED6580}"/>
    <dgm:cxn modelId="{4A76C47D-6A9B-42EB-9B2E-CEE23C53E42C}" type="presOf" srcId="{894426C4-C603-41D7-A8C0-038DA929F402}" destId="{DDD6550D-B7F1-4286-BE51-644879A4FBE3}" srcOrd="0" destOrd="2" presId="urn:microsoft.com/office/officeart/2005/8/layout/hList1"/>
    <dgm:cxn modelId="{EC5E0DA4-F09F-4D03-8C96-799ED7AA8FF8}" type="presOf" srcId="{77249ED4-2C93-41F1-8756-AF7FA3F7BB15}" destId="{1C645A8D-94E1-4975-B1F9-1CF05B73766F}" srcOrd="0" destOrd="2" presId="urn:microsoft.com/office/officeart/2005/8/layout/hList1"/>
    <dgm:cxn modelId="{EC1D54FF-0990-497D-9A61-DF2FB4680A63}" srcId="{FE0708BF-544A-4D24-BE9D-22177426AB50}" destId="{894426C4-C603-41D7-A8C0-038DA929F402}" srcOrd="2" destOrd="0" parTransId="{00939BC4-D540-4B6E-A128-92CC27B2F53E}" sibTransId="{4EDC9C82-2EFF-4756-92CF-9C45442BC484}"/>
    <dgm:cxn modelId="{E1C8F9D6-B81C-4F29-944A-B1B07BAA328E}" srcId="{71F486D5-FC08-4714-9810-AF4BFED50B87}" destId="{446AB813-DFD6-42C4-BDE1-7DE542AB2D6C}" srcOrd="1" destOrd="0" parTransId="{BBF909B7-2022-4724-9313-6892402B4790}" sibTransId="{BEADD41E-D413-422A-B43C-FDD8698336A8}"/>
    <dgm:cxn modelId="{727BC159-7B1A-450F-8ADA-D099F4CF8104}" type="presOf" srcId="{4E565F56-FD8B-44B2-8856-96D930682D1B}" destId="{1C645A8D-94E1-4975-B1F9-1CF05B73766F}" srcOrd="0" destOrd="0" presId="urn:microsoft.com/office/officeart/2005/8/layout/hList1"/>
    <dgm:cxn modelId="{0922DBA4-AFE8-4838-90A3-37004E4A0080}" srcId="{FE0708BF-544A-4D24-BE9D-22177426AB50}" destId="{D32342CB-CDB8-487E-A1FB-FE1FA585D8F9}" srcOrd="0" destOrd="0" parTransId="{E43C8150-7A6F-441C-A3A0-AFF72E88EDE1}" sibTransId="{020FEA6D-8D87-408A-9193-575C1532DA59}"/>
    <dgm:cxn modelId="{E8DFED95-3766-4D85-A40D-AA18F966E2D3}" srcId="{71F486D5-FC08-4714-9810-AF4BFED50B87}" destId="{1DDAA611-E8E0-4D87-B8BB-80753184B338}" srcOrd="0" destOrd="0" parTransId="{E4A5B0A4-A58B-47CD-971C-159ECF1E5BD8}" sibTransId="{8EE94EE9-E084-45EB-938F-75AB3CA2288E}"/>
    <dgm:cxn modelId="{49712214-C556-4014-887B-39416AF68878}" type="presOf" srcId="{1DDAA611-E8E0-4D87-B8BB-80753184B338}" destId="{D1DF1389-67A4-4F62-859A-B32E41E4B299}" srcOrd="0" destOrd="0" presId="urn:microsoft.com/office/officeart/2005/8/layout/hList1"/>
    <dgm:cxn modelId="{180F4223-48EA-485B-81BB-397A754E8011}" srcId="{A19D191A-0967-44D5-8DF2-73D4ACD50CA8}" destId="{77249ED4-2C93-41F1-8756-AF7FA3F7BB15}" srcOrd="2" destOrd="0" parTransId="{B2AE285C-66A4-42A0-8726-29BD61EEAD48}" sibTransId="{5156909D-7A5E-4E0A-B769-DDD601BF1C11}"/>
    <dgm:cxn modelId="{A79BECC8-487D-4187-9A59-7F2AC7F4FD23}" type="presParOf" srcId="{E6ECEB30-D278-4BE7-ABD1-ABF8BB261266}" destId="{08CAA4DE-A603-4A81-8A51-5946575C3406}" srcOrd="0" destOrd="0" presId="urn:microsoft.com/office/officeart/2005/8/layout/hList1"/>
    <dgm:cxn modelId="{79243092-D279-40E1-9E38-C74BB1294EED}" type="presParOf" srcId="{08CAA4DE-A603-4A81-8A51-5946575C3406}" destId="{C9915251-1DFE-4734-9CD3-812319D73F5A}" srcOrd="0" destOrd="0" presId="urn:microsoft.com/office/officeart/2005/8/layout/hList1"/>
    <dgm:cxn modelId="{42A5488A-50F1-42B6-AE76-FA1F97876ED7}" type="presParOf" srcId="{08CAA4DE-A603-4A81-8A51-5946575C3406}" destId="{DDD6550D-B7F1-4286-BE51-644879A4FBE3}" srcOrd="1" destOrd="0" presId="urn:microsoft.com/office/officeart/2005/8/layout/hList1"/>
    <dgm:cxn modelId="{49D1DEEA-7647-4375-BF74-5722988210DA}" type="presParOf" srcId="{E6ECEB30-D278-4BE7-ABD1-ABF8BB261266}" destId="{DE9DF1BF-5D80-4EF6-B0EE-760BBC62000A}" srcOrd="1" destOrd="0" presId="urn:microsoft.com/office/officeart/2005/8/layout/hList1"/>
    <dgm:cxn modelId="{781A05A7-4A22-4F00-8802-886C9EE3F8C0}" type="presParOf" srcId="{E6ECEB30-D278-4BE7-ABD1-ABF8BB261266}" destId="{21EEE600-2ECA-4F75-88FC-7AE4FE31DD6E}" srcOrd="2" destOrd="0" presId="urn:microsoft.com/office/officeart/2005/8/layout/hList1"/>
    <dgm:cxn modelId="{2A3DF053-AC19-417D-B96B-6E18D35B5070}" type="presParOf" srcId="{21EEE600-2ECA-4F75-88FC-7AE4FE31DD6E}" destId="{ABD69A3E-2117-4170-9A80-1C1E1D6B5FBE}" srcOrd="0" destOrd="0" presId="urn:microsoft.com/office/officeart/2005/8/layout/hList1"/>
    <dgm:cxn modelId="{03E60990-EF6F-4F01-AEB4-2B0DDBC844C1}" type="presParOf" srcId="{21EEE600-2ECA-4F75-88FC-7AE4FE31DD6E}" destId="{D1DF1389-67A4-4F62-859A-B32E41E4B299}" srcOrd="1" destOrd="0" presId="urn:microsoft.com/office/officeart/2005/8/layout/hList1"/>
    <dgm:cxn modelId="{6A8786CF-C5B5-452C-A463-A3ABCCEE07C6}" type="presParOf" srcId="{E6ECEB30-D278-4BE7-ABD1-ABF8BB261266}" destId="{4A0879ED-6E97-458E-B4BA-60212B3F099E}" srcOrd="3" destOrd="0" presId="urn:microsoft.com/office/officeart/2005/8/layout/hList1"/>
    <dgm:cxn modelId="{6E4DC43B-43BF-4448-8561-DE5E3C985909}" type="presParOf" srcId="{E6ECEB30-D278-4BE7-ABD1-ABF8BB261266}" destId="{60CB54C3-52CC-4A4D-BB32-67C9BFB955D9}" srcOrd="4" destOrd="0" presId="urn:microsoft.com/office/officeart/2005/8/layout/hList1"/>
    <dgm:cxn modelId="{ADD8ECAC-F183-49F9-B59A-5DE2BAFD7363}" type="presParOf" srcId="{60CB54C3-52CC-4A4D-BB32-67C9BFB955D9}" destId="{BAED6279-491D-465E-8393-204C7620CC26}" srcOrd="0" destOrd="0" presId="urn:microsoft.com/office/officeart/2005/8/layout/hList1"/>
    <dgm:cxn modelId="{8F4DF175-7C14-4441-B698-C61857C1BED3}" type="presParOf" srcId="{60CB54C3-52CC-4A4D-BB32-67C9BFB955D9}" destId="{1C645A8D-94E1-4975-B1F9-1CF05B73766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873CC-0FBC-4795-A113-5D73F15DBA9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BB8444-A043-4CB5-A878-624A5DDABB0E}">
      <dgm:prSet phldrT="[Text]"/>
      <dgm:spPr/>
      <dgm:t>
        <a:bodyPr/>
        <a:lstStyle/>
        <a:p>
          <a:r>
            <a:rPr lang="lt-LT" b="1" i="0" dirty="0" smtClean="0">
              <a:solidFill>
                <a:schemeClr val="bg1"/>
              </a:solidFill>
            </a:rPr>
            <a:t>Gamtos mokslai </a:t>
          </a:r>
          <a:endParaRPr lang="en-US" i="0" dirty="0">
            <a:solidFill>
              <a:schemeClr val="bg1"/>
            </a:solidFill>
          </a:endParaRPr>
        </a:p>
      </dgm:t>
    </dgm:pt>
    <dgm:pt modelId="{A1F10879-9DA1-4412-BEE8-D5C2343FF212}" type="parTrans" cxnId="{BC505440-7A6C-42CB-B956-AD69036C1183}">
      <dgm:prSet/>
      <dgm:spPr/>
      <dgm:t>
        <a:bodyPr/>
        <a:lstStyle/>
        <a:p>
          <a:endParaRPr lang="en-US"/>
        </a:p>
      </dgm:t>
    </dgm:pt>
    <dgm:pt modelId="{646EB6F9-8BDF-494A-89B8-36D639C68160}" type="sibTrans" cxnId="{BC505440-7A6C-42CB-B956-AD69036C1183}">
      <dgm:prSet/>
      <dgm:spPr/>
      <dgm:t>
        <a:bodyPr/>
        <a:lstStyle/>
        <a:p>
          <a:endParaRPr lang="en-US"/>
        </a:p>
      </dgm:t>
    </dgm:pt>
    <dgm:pt modelId="{3F38F5BB-D4F6-4ED5-A286-D915B1A07D9B}">
      <dgm:prSet phldrT="[Text]"/>
      <dgm:spPr/>
      <dgm:t>
        <a:bodyPr/>
        <a:lstStyle/>
        <a:p>
          <a:r>
            <a:rPr lang="lt-LT" dirty="0" smtClean="0"/>
            <a:t>gebėjimas pritaikyti įgytas žinias apie gamtos dėsnius ir procesus, siekiant suprasti pasaulyje vykstančius reiškinius ir priimti su jais susijusius argumentuotus sprendimus.</a:t>
          </a:r>
          <a:endParaRPr lang="en-US" dirty="0"/>
        </a:p>
      </dgm:t>
    </dgm:pt>
    <dgm:pt modelId="{A1C29DFF-704A-451D-B6C3-5DF70C7F6B5D}" type="parTrans" cxnId="{79EFA775-513E-48D5-86D5-C84BB42346F3}">
      <dgm:prSet/>
      <dgm:spPr/>
      <dgm:t>
        <a:bodyPr/>
        <a:lstStyle/>
        <a:p>
          <a:endParaRPr lang="en-US"/>
        </a:p>
      </dgm:t>
    </dgm:pt>
    <dgm:pt modelId="{1B229D40-8543-4DFE-B2D8-731C11A0CF7D}" type="sibTrans" cxnId="{79EFA775-513E-48D5-86D5-C84BB42346F3}">
      <dgm:prSet/>
      <dgm:spPr/>
      <dgm:t>
        <a:bodyPr/>
        <a:lstStyle/>
        <a:p>
          <a:endParaRPr lang="en-US"/>
        </a:p>
      </dgm:t>
    </dgm:pt>
    <dgm:pt modelId="{9FB4BC26-EF0D-4C71-A58D-5FA2308FD1F6}">
      <dgm:prSet phldrT="[Text]"/>
      <dgm:spPr/>
      <dgm:t>
        <a:bodyPr/>
        <a:lstStyle/>
        <a:p>
          <a:r>
            <a:rPr lang="lt-LT" b="1" i="0" dirty="0" smtClean="0">
              <a:solidFill>
                <a:schemeClr val="bg1"/>
              </a:solidFill>
            </a:rPr>
            <a:t>Technologijos </a:t>
          </a:r>
          <a:endParaRPr lang="en-US" i="0" dirty="0">
            <a:solidFill>
              <a:schemeClr val="bg1"/>
            </a:solidFill>
          </a:endParaRPr>
        </a:p>
      </dgm:t>
    </dgm:pt>
    <dgm:pt modelId="{83E4509D-FFF4-47AC-9ADD-A6957AC35CF8}" type="parTrans" cxnId="{E069592B-F3F0-4C94-9C94-F2F0D385A5B9}">
      <dgm:prSet/>
      <dgm:spPr/>
      <dgm:t>
        <a:bodyPr/>
        <a:lstStyle/>
        <a:p>
          <a:endParaRPr lang="en-US"/>
        </a:p>
      </dgm:t>
    </dgm:pt>
    <dgm:pt modelId="{3F63FD81-8577-4227-910A-214454AE057E}" type="sibTrans" cxnId="{E069592B-F3F0-4C94-9C94-F2F0D385A5B9}">
      <dgm:prSet/>
      <dgm:spPr/>
      <dgm:t>
        <a:bodyPr/>
        <a:lstStyle/>
        <a:p>
          <a:endParaRPr lang="en-US"/>
        </a:p>
      </dgm:t>
    </dgm:pt>
    <dgm:pt modelId="{7B9B53EE-45B6-4896-8F80-4BF2337BDC6F}">
      <dgm:prSet phldrT="[Text]"/>
      <dgm:spPr/>
      <dgm:t>
        <a:bodyPr/>
        <a:lstStyle/>
        <a:p>
          <a:r>
            <a:rPr lang="lt-LT" dirty="0" smtClean="0"/>
            <a:t>gebėjimas naudotis naujausiomis plačiai paplitusiomis technologijomis; </a:t>
          </a:r>
          <a:endParaRPr lang="en-US" dirty="0"/>
        </a:p>
      </dgm:t>
    </dgm:pt>
    <dgm:pt modelId="{E96FE749-5148-4C43-8B7E-5FEBCFBECCD4}" type="parTrans" cxnId="{0F78AF0D-5AB5-45C0-AA97-D3ED2DA28671}">
      <dgm:prSet/>
      <dgm:spPr/>
      <dgm:t>
        <a:bodyPr/>
        <a:lstStyle/>
        <a:p>
          <a:endParaRPr lang="en-US"/>
        </a:p>
      </dgm:t>
    </dgm:pt>
    <dgm:pt modelId="{3FF39962-7550-4C09-B6C4-C22E804D9304}" type="sibTrans" cxnId="{0F78AF0D-5AB5-45C0-AA97-D3ED2DA28671}">
      <dgm:prSet/>
      <dgm:spPr/>
      <dgm:t>
        <a:bodyPr/>
        <a:lstStyle/>
        <a:p>
          <a:endParaRPr lang="en-US"/>
        </a:p>
      </dgm:t>
    </dgm:pt>
    <dgm:pt modelId="{CA2C57A2-1F0E-4728-8065-014B7FABACC7}">
      <dgm:prSet phldrT="[Text]"/>
      <dgm:spPr/>
      <dgm:t>
        <a:bodyPr/>
        <a:lstStyle/>
        <a:p>
          <a:r>
            <a:rPr lang="lt-LT" b="1" i="0" dirty="0" smtClean="0">
              <a:solidFill>
                <a:schemeClr val="bg1"/>
              </a:solidFill>
            </a:rPr>
            <a:t>Inžinerija </a:t>
          </a:r>
          <a:endParaRPr lang="en-US" i="0" dirty="0">
            <a:solidFill>
              <a:schemeClr val="bg1"/>
            </a:solidFill>
          </a:endParaRPr>
        </a:p>
      </dgm:t>
    </dgm:pt>
    <dgm:pt modelId="{568D820B-0E58-4C2F-92F3-216BDE531F9C}" type="parTrans" cxnId="{917CAC7D-3FE9-464C-BE46-F003B34C1C52}">
      <dgm:prSet/>
      <dgm:spPr/>
      <dgm:t>
        <a:bodyPr/>
        <a:lstStyle/>
        <a:p>
          <a:endParaRPr lang="en-US"/>
        </a:p>
      </dgm:t>
    </dgm:pt>
    <dgm:pt modelId="{B796BF0D-3DA4-4EE0-AFCA-DE2440DEB4C4}" type="sibTrans" cxnId="{917CAC7D-3FE9-464C-BE46-F003B34C1C52}">
      <dgm:prSet/>
      <dgm:spPr/>
      <dgm:t>
        <a:bodyPr/>
        <a:lstStyle/>
        <a:p>
          <a:endParaRPr lang="en-US"/>
        </a:p>
      </dgm:t>
    </dgm:pt>
    <dgm:pt modelId="{5DA17A1E-A693-4249-BA1F-4F22B2023AB1}">
      <dgm:prSet phldrT="[Text]"/>
      <dgm:spPr/>
      <dgm:t>
        <a:bodyPr/>
        <a:lstStyle/>
        <a:p>
          <a:r>
            <a:rPr lang="lt-LT" dirty="0" smtClean="0"/>
            <a:t>gebėjimas suprasti, kaip kuriami instrumentai, įrengimai, technologijos; </a:t>
          </a:r>
          <a:endParaRPr lang="en-US" dirty="0"/>
        </a:p>
      </dgm:t>
    </dgm:pt>
    <dgm:pt modelId="{BB015C14-C045-4B02-926F-82A5FF40FF43}" type="parTrans" cxnId="{59AC1043-EE03-42F5-849B-3FDE25A10581}">
      <dgm:prSet/>
      <dgm:spPr/>
      <dgm:t>
        <a:bodyPr/>
        <a:lstStyle/>
        <a:p>
          <a:endParaRPr lang="en-US"/>
        </a:p>
      </dgm:t>
    </dgm:pt>
    <dgm:pt modelId="{C64571FE-6B0B-4B13-9A10-CB74F0E5FFE4}" type="sibTrans" cxnId="{59AC1043-EE03-42F5-849B-3FDE25A10581}">
      <dgm:prSet/>
      <dgm:spPr/>
      <dgm:t>
        <a:bodyPr/>
        <a:lstStyle/>
        <a:p>
          <a:endParaRPr lang="en-US"/>
        </a:p>
      </dgm:t>
    </dgm:pt>
    <dgm:pt modelId="{35B52EBF-32DB-422F-9B5E-77C4F78FC38A}">
      <dgm:prSet phldrT="[Text]"/>
      <dgm:spPr/>
      <dgm:t>
        <a:bodyPr/>
        <a:lstStyle/>
        <a:p>
          <a:r>
            <a:rPr lang="lt-LT" b="1" dirty="0" smtClean="0"/>
            <a:t>Matematika</a:t>
          </a:r>
          <a:endParaRPr lang="en-US" b="1" dirty="0"/>
        </a:p>
      </dgm:t>
    </dgm:pt>
    <dgm:pt modelId="{023A23A4-B827-4FE3-82AC-86C937D360B0}" type="parTrans" cxnId="{84DE493A-42E2-4582-88C2-7B0205D61F85}">
      <dgm:prSet/>
      <dgm:spPr/>
      <dgm:t>
        <a:bodyPr/>
        <a:lstStyle/>
        <a:p>
          <a:endParaRPr lang="en-US"/>
        </a:p>
      </dgm:t>
    </dgm:pt>
    <dgm:pt modelId="{905E14DD-A24B-4825-BCD5-6C90E4EBCD4C}" type="sibTrans" cxnId="{84DE493A-42E2-4582-88C2-7B0205D61F85}">
      <dgm:prSet/>
      <dgm:spPr/>
      <dgm:t>
        <a:bodyPr/>
        <a:lstStyle/>
        <a:p>
          <a:endParaRPr lang="en-US"/>
        </a:p>
      </dgm:t>
    </dgm:pt>
    <dgm:pt modelId="{49221F76-AE77-4040-AA3C-86327A74DA8C}">
      <dgm:prSet phldrT="[Text]"/>
      <dgm:spPr/>
      <dgm:t>
        <a:bodyPr/>
        <a:lstStyle/>
        <a:p>
          <a:r>
            <a:rPr lang="lt-LT" dirty="0" smtClean="0"/>
            <a:t>gebėjimas formuluoti, spręsti ir interpretuoti matematinio pobūdžio problemas įvairiose praktinėse situacijose; </a:t>
          </a:r>
          <a:endParaRPr lang="en-US" dirty="0"/>
        </a:p>
      </dgm:t>
    </dgm:pt>
    <dgm:pt modelId="{77F9CDC7-5B99-4AC4-99EF-F379DFCD3D31}" type="parTrans" cxnId="{01C69C5D-F258-429E-B472-F12327322E7A}">
      <dgm:prSet/>
      <dgm:spPr/>
      <dgm:t>
        <a:bodyPr/>
        <a:lstStyle/>
        <a:p>
          <a:endParaRPr lang="en-US"/>
        </a:p>
      </dgm:t>
    </dgm:pt>
    <dgm:pt modelId="{105D6421-2D95-4DAB-935D-05BBBB970C2E}" type="sibTrans" cxnId="{01C69C5D-F258-429E-B472-F12327322E7A}">
      <dgm:prSet/>
      <dgm:spPr/>
      <dgm:t>
        <a:bodyPr/>
        <a:lstStyle/>
        <a:p>
          <a:endParaRPr lang="en-US"/>
        </a:p>
      </dgm:t>
    </dgm:pt>
    <dgm:pt modelId="{5C1BE53E-380C-48CD-9B60-8DB430EF9A1C}">
      <dgm:prSet phldrT="[Text]"/>
      <dgm:spPr/>
      <dgm:t>
        <a:bodyPr/>
        <a:lstStyle/>
        <a:p>
          <a:endParaRPr lang="en-US" dirty="0"/>
        </a:p>
      </dgm:t>
    </dgm:pt>
    <dgm:pt modelId="{CF8078C7-E258-456E-8A56-A323BE4667D1}" type="parTrans" cxnId="{3A72ABAA-1A2A-4B14-BAC0-554051FCC722}">
      <dgm:prSet/>
      <dgm:spPr/>
    </dgm:pt>
    <dgm:pt modelId="{0BBC1565-5254-4054-88EC-25E11DFE8F96}" type="sibTrans" cxnId="{3A72ABAA-1A2A-4B14-BAC0-554051FCC722}">
      <dgm:prSet/>
      <dgm:spPr/>
    </dgm:pt>
    <dgm:pt modelId="{D15A2BA9-F497-4D25-89CD-E227EF197FCD}">
      <dgm:prSet phldrT="[Text]"/>
      <dgm:spPr/>
      <dgm:t>
        <a:bodyPr/>
        <a:lstStyle/>
        <a:p>
          <a:r>
            <a:rPr lang="lt-LT" dirty="0" smtClean="0"/>
            <a:t>suprasti, kaip jos kuriamos; </a:t>
          </a:r>
          <a:endParaRPr lang="en-US" dirty="0"/>
        </a:p>
      </dgm:t>
    </dgm:pt>
    <dgm:pt modelId="{20D08ADA-95AF-46DE-BF40-ECEBD68E52BA}" type="parTrans" cxnId="{E1EABD05-ACFC-48E9-927E-127F4998C21A}">
      <dgm:prSet/>
      <dgm:spPr/>
    </dgm:pt>
    <dgm:pt modelId="{819FD7C3-92AD-4CD3-A5C0-2D2CF07CBB9F}" type="sibTrans" cxnId="{E1EABD05-ACFC-48E9-927E-127F4998C21A}">
      <dgm:prSet/>
      <dgm:spPr/>
    </dgm:pt>
    <dgm:pt modelId="{C9242AB2-99B1-440F-B5AE-6601992AE812}">
      <dgm:prSet phldrT="[Text]"/>
      <dgm:spPr/>
      <dgm:t>
        <a:bodyPr/>
        <a:lstStyle/>
        <a:p>
          <a:r>
            <a:rPr lang="lt-LT" dirty="0" smtClean="0"/>
            <a:t>analizuoti, kokią įtaką technologijos daro žmonėms, valstybėms, visuomenei.</a:t>
          </a:r>
          <a:endParaRPr lang="en-US" dirty="0"/>
        </a:p>
      </dgm:t>
    </dgm:pt>
    <dgm:pt modelId="{BEDC23F2-F5AE-45E4-9B5E-8CE2CD446E0B}" type="parTrans" cxnId="{8528B2AD-DF2D-4D5C-AABB-9A814BA68E76}">
      <dgm:prSet/>
      <dgm:spPr/>
    </dgm:pt>
    <dgm:pt modelId="{DDB53C99-1E91-447E-BC1C-BEA504626A48}" type="sibTrans" cxnId="{8528B2AD-DF2D-4D5C-AABB-9A814BA68E76}">
      <dgm:prSet/>
      <dgm:spPr/>
    </dgm:pt>
    <dgm:pt modelId="{C2920BDA-B4C2-4F8D-9EAA-BE897B097161}">
      <dgm:prSet phldrT="[Text]"/>
      <dgm:spPr/>
      <dgm:t>
        <a:bodyPr/>
        <a:lstStyle/>
        <a:p>
          <a:r>
            <a:rPr lang="lt-LT" dirty="0" smtClean="0"/>
            <a:t>suvokti pagrindinius inžinerijos ir dizaino principus; </a:t>
          </a:r>
          <a:endParaRPr lang="en-US" dirty="0"/>
        </a:p>
      </dgm:t>
    </dgm:pt>
    <dgm:pt modelId="{F7DB9B23-53DA-4AE6-8017-95E47BED5283}" type="parTrans" cxnId="{E981D66B-1700-40F0-B5B9-AC91903ACF44}">
      <dgm:prSet/>
      <dgm:spPr/>
    </dgm:pt>
    <dgm:pt modelId="{37090524-9A76-419B-A2DD-9A9329CB6BF2}" type="sibTrans" cxnId="{E981D66B-1700-40F0-B5B9-AC91903ACF44}">
      <dgm:prSet/>
      <dgm:spPr/>
    </dgm:pt>
    <dgm:pt modelId="{7D82F1CD-9B27-4A26-978B-6D95E4E24941}">
      <dgm:prSet phldrT="[Text]"/>
      <dgm:spPr/>
      <dgm:t>
        <a:bodyPr/>
        <a:lstStyle/>
        <a:p>
          <a:r>
            <a:rPr lang="lt-LT" dirty="0" smtClean="0"/>
            <a:t>atlikti praktines užduotis, remiantis įvairių mokomųjų dalykų žiniomis.</a:t>
          </a:r>
          <a:endParaRPr lang="en-US" dirty="0"/>
        </a:p>
      </dgm:t>
    </dgm:pt>
    <dgm:pt modelId="{2A8D3E5D-F858-4DAA-979D-10B89C5BA475}" type="parTrans" cxnId="{DD71C4B6-3AA5-4455-A39D-AE4D6C0D73C4}">
      <dgm:prSet/>
      <dgm:spPr/>
    </dgm:pt>
    <dgm:pt modelId="{A533CD3E-A61D-4708-8C84-390ADB87E6C2}" type="sibTrans" cxnId="{DD71C4B6-3AA5-4455-A39D-AE4D6C0D73C4}">
      <dgm:prSet/>
      <dgm:spPr/>
    </dgm:pt>
    <dgm:pt modelId="{2F94F40B-7906-4879-BC3C-29C099A10315}">
      <dgm:prSet phldrT="[Text]"/>
      <dgm:spPr/>
      <dgm:t>
        <a:bodyPr/>
        <a:lstStyle/>
        <a:p>
          <a:r>
            <a:rPr lang="lt-LT" dirty="0" smtClean="0"/>
            <a:t>analizuoti informaciją, daryti išvadas ir aiškiai jas perteikti.</a:t>
          </a:r>
          <a:endParaRPr lang="en-US" dirty="0"/>
        </a:p>
      </dgm:t>
    </dgm:pt>
    <dgm:pt modelId="{1ACFEE1D-BB73-48AF-B364-354122A3A733}" type="parTrans" cxnId="{E7973724-E4E6-48C8-B601-24B3A08FFFED}">
      <dgm:prSet/>
      <dgm:spPr/>
    </dgm:pt>
    <dgm:pt modelId="{D0D0D48B-3F00-4CD1-B7DC-E710FF660731}" type="sibTrans" cxnId="{E7973724-E4E6-48C8-B601-24B3A08FFFED}">
      <dgm:prSet/>
      <dgm:spPr/>
    </dgm:pt>
    <dgm:pt modelId="{881E4406-B609-4D44-8B99-27D4A3FBD034}" type="pres">
      <dgm:prSet presAssocID="{3A3873CC-0FBC-4795-A113-5D73F15DBA96}" presName="Name0" presStyleCnt="0">
        <dgm:presLayoutVars>
          <dgm:dir/>
          <dgm:animLvl val="lvl"/>
          <dgm:resizeHandles val="exact"/>
        </dgm:presLayoutVars>
      </dgm:prSet>
      <dgm:spPr/>
      <dgm:t>
        <a:bodyPr/>
        <a:lstStyle/>
        <a:p>
          <a:endParaRPr lang="en-US"/>
        </a:p>
      </dgm:t>
    </dgm:pt>
    <dgm:pt modelId="{AD3ACA25-A8AD-4B2B-A1B6-88197790C9DA}" type="pres">
      <dgm:prSet presAssocID="{64BB8444-A043-4CB5-A878-624A5DDABB0E}" presName="composite" presStyleCnt="0"/>
      <dgm:spPr/>
    </dgm:pt>
    <dgm:pt modelId="{5EEEF44C-C716-48B5-8F02-8AEE26824AC6}" type="pres">
      <dgm:prSet presAssocID="{64BB8444-A043-4CB5-A878-624A5DDABB0E}" presName="parTx" presStyleLbl="alignNode1" presStyleIdx="0" presStyleCnt="4">
        <dgm:presLayoutVars>
          <dgm:chMax val="0"/>
          <dgm:chPref val="0"/>
          <dgm:bulletEnabled val="1"/>
        </dgm:presLayoutVars>
      </dgm:prSet>
      <dgm:spPr/>
      <dgm:t>
        <a:bodyPr/>
        <a:lstStyle/>
        <a:p>
          <a:endParaRPr lang="en-US"/>
        </a:p>
      </dgm:t>
    </dgm:pt>
    <dgm:pt modelId="{06ADAB82-48A6-48E0-8AAA-B146500591A5}" type="pres">
      <dgm:prSet presAssocID="{64BB8444-A043-4CB5-A878-624A5DDABB0E}" presName="desTx" presStyleLbl="alignAccFollowNode1" presStyleIdx="0" presStyleCnt="4">
        <dgm:presLayoutVars>
          <dgm:bulletEnabled val="1"/>
        </dgm:presLayoutVars>
      </dgm:prSet>
      <dgm:spPr/>
      <dgm:t>
        <a:bodyPr/>
        <a:lstStyle/>
        <a:p>
          <a:endParaRPr lang="en-US"/>
        </a:p>
      </dgm:t>
    </dgm:pt>
    <dgm:pt modelId="{FD7B6E2C-ACBC-41BC-BCA0-3C6CDF3833D0}" type="pres">
      <dgm:prSet presAssocID="{646EB6F9-8BDF-494A-89B8-36D639C68160}" presName="space" presStyleCnt="0"/>
      <dgm:spPr/>
    </dgm:pt>
    <dgm:pt modelId="{23B0B9C5-1AA8-420E-911A-B6D0199DC217}" type="pres">
      <dgm:prSet presAssocID="{9FB4BC26-EF0D-4C71-A58D-5FA2308FD1F6}" presName="composite" presStyleCnt="0"/>
      <dgm:spPr/>
    </dgm:pt>
    <dgm:pt modelId="{BC259EDB-8483-4221-A986-B34A3DDF766F}" type="pres">
      <dgm:prSet presAssocID="{9FB4BC26-EF0D-4C71-A58D-5FA2308FD1F6}" presName="parTx" presStyleLbl="alignNode1" presStyleIdx="1" presStyleCnt="4">
        <dgm:presLayoutVars>
          <dgm:chMax val="0"/>
          <dgm:chPref val="0"/>
          <dgm:bulletEnabled val="1"/>
        </dgm:presLayoutVars>
      </dgm:prSet>
      <dgm:spPr/>
      <dgm:t>
        <a:bodyPr/>
        <a:lstStyle/>
        <a:p>
          <a:endParaRPr lang="en-US"/>
        </a:p>
      </dgm:t>
    </dgm:pt>
    <dgm:pt modelId="{CFCEA71E-734E-4F74-B6B6-7C67ABC35DA1}" type="pres">
      <dgm:prSet presAssocID="{9FB4BC26-EF0D-4C71-A58D-5FA2308FD1F6}" presName="desTx" presStyleLbl="alignAccFollowNode1" presStyleIdx="1" presStyleCnt="4">
        <dgm:presLayoutVars>
          <dgm:bulletEnabled val="1"/>
        </dgm:presLayoutVars>
      </dgm:prSet>
      <dgm:spPr/>
      <dgm:t>
        <a:bodyPr/>
        <a:lstStyle/>
        <a:p>
          <a:endParaRPr lang="en-US"/>
        </a:p>
      </dgm:t>
    </dgm:pt>
    <dgm:pt modelId="{5031A690-1B8E-4AF7-9E78-F1F7E0ADE96C}" type="pres">
      <dgm:prSet presAssocID="{3F63FD81-8577-4227-910A-214454AE057E}" presName="space" presStyleCnt="0"/>
      <dgm:spPr/>
    </dgm:pt>
    <dgm:pt modelId="{A5379B3A-0310-4B84-AD28-30AF94624AFC}" type="pres">
      <dgm:prSet presAssocID="{CA2C57A2-1F0E-4728-8065-014B7FABACC7}" presName="composite" presStyleCnt="0"/>
      <dgm:spPr/>
    </dgm:pt>
    <dgm:pt modelId="{1E03D784-2C0D-4E18-9E59-79A43900F631}" type="pres">
      <dgm:prSet presAssocID="{CA2C57A2-1F0E-4728-8065-014B7FABACC7}" presName="parTx" presStyleLbl="alignNode1" presStyleIdx="2" presStyleCnt="4">
        <dgm:presLayoutVars>
          <dgm:chMax val="0"/>
          <dgm:chPref val="0"/>
          <dgm:bulletEnabled val="1"/>
        </dgm:presLayoutVars>
      </dgm:prSet>
      <dgm:spPr/>
      <dgm:t>
        <a:bodyPr/>
        <a:lstStyle/>
        <a:p>
          <a:endParaRPr lang="en-US"/>
        </a:p>
      </dgm:t>
    </dgm:pt>
    <dgm:pt modelId="{1E848A09-ABCE-431C-9991-8CABA384ED82}" type="pres">
      <dgm:prSet presAssocID="{CA2C57A2-1F0E-4728-8065-014B7FABACC7}" presName="desTx" presStyleLbl="alignAccFollowNode1" presStyleIdx="2" presStyleCnt="4">
        <dgm:presLayoutVars>
          <dgm:bulletEnabled val="1"/>
        </dgm:presLayoutVars>
      </dgm:prSet>
      <dgm:spPr/>
      <dgm:t>
        <a:bodyPr/>
        <a:lstStyle/>
        <a:p>
          <a:endParaRPr lang="en-US"/>
        </a:p>
      </dgm:t>
    </dgm:pt>
    <dgm:pt modelId="{61CA977E-9358-488F-8FFE-9694033956C2}" type="pres">
      <dgm:prSet presAssocID="{B796BF0D-3DA4-4EE0-AFCA-DE2440DEB4C4}" presName="space" presStyleCnt="0"/>
      <dgm:spPr/>
    </dgm:pt>
    <dgm:pt modelId="{E88193B2-A0C6-4D69-BEFB-030354C53061}" type="pres">
      <dgm:prSet presAssocID="{35B52EBF-32DB-422F-9B5E-77C4F78FC38A}" presName="composite" presStyleCnt="0"/>
      <dgm:spPr/>
    </dgm:pt>
    <dgm:pt modelId="{5711D574-9421-4AF9-A048-74895175EF22}" type="pres">
      <dgm:prSet presAssocID="{35B52EBF-32DB-422F-9B5E-77C4F78FC38A}" presName="parTx" presStyleLbl="alignNode1" presStyleIdx="3" presStyleCnt="4">
        <dgm:presLayoutVars>
          <dgm:chMax val="0"/>
          <dgm:chPref val="0"/>
          <dgm:bulletEnabled val="1"/>
        </dgm:presLayoutVars>
      </dgm:prSet>
      <dgm:spPr/>
      <dgm:t>
        <a:bodyPr/>
        <a:lstStyle/>
        <a:p>
          <a:endParaRPr lang="en-US"/>
        </a:p>
      </dgm:t>
    </dgm:pt>
    <dgm:pt modelId="{9D76CF0B-938A-4BFE-B309-01D0A04E7F44}" type="pres">
      <dgm:prSet presAssocID="{35B52EBF-32DB-422F-9B5E-77C4F78FC38A}" presName="desTx" presStyleLbl="alignAccFollowNode1" presStyleIdx="3" presStyleCnt="4">
        <dgm:presLayoutVars>
          <dgm:bulletEnabled val="1"/>
        </dgm:presLayoutVars>
      </dgm:prSet>
      <dgm:spPr/>
      <dgm:t>
        <a:bodyPr/>
        <a:lstStyle/>
        <a:p>
          <a:endParaRPr lang="en-US"/>
        </a:p>
      </dgm:t>
    </dgm:pt>
  </dgm:ptLst>
  <dgm:cxnLst>
    <dgm:cxn modelId="{0F78AF0D-5AB5-45C0-AA97-D3ED2DA28671}" srcId="{9FB4BC26-EF0D-4C71-A58D-5FA2308FD1F6}" destId="{7B9B53EE-45B6-4896-8F80-4BF2337BDC6F}" srcOrd="0" destOrd="0" parTransId="{E96FE749-5148-4C43-8B7E-5FEBCFBECCD4}" sibTransId="{3FF39962-7550-4C09-B6C4-C22E804D9304}"/>
    <dgm:cxn modelId="{E7973724-E4E6-48C8-B601-24B3A08FFFED}" srcId="{35B52EBF-32DB-422F-9B5E-77C4F78FC38A}" destId="{2F94F40B-7906-4879-BC3C-29C099A10315}" srcOrd="1" destOrd="0" parTransId="{1ACFEE1D-BB73-48AF-B364-354122A3A733}" sibTransId="{D0D0D48B-3F00-4CD1-B7DC-E710FF660731}"/>
    <dgm:cxn modelId="{E1EABD05-ACFC-48E9-927E-127F4998C21A}" srcId="{9FB4BC26-EF0D-4C71-A58D-5FA2308FD1F6}" destId="{D15A2BA9-F497-4D25-89CD-E227EF197FCD}" srcOrd="1" destOrd="0" parTransId="{20D08ADA-95AF-46DE-BF40-ECEBD68E52BA}" sibTransId="{819FD7C3-92AD-4CD3-A5C0-2D2CF07CBB9F}"/>
    <dgm:cxn modelId="{1BF1EB5A-54A7-4877-94E3-5EE5569C761B}" type="presOf" srcId="{5C1BE53E-380C-48CD-9B60-8DB430EF9A1C}" destId="{9D76CF0B-938A-4BFE-B309-01D0A04E7F44}" srcOrd="0" destOrd="2" presId="urn:microsoft.com/office/officeart/2005/8/layout/hList1"/>
    <dgm:cxn modelId="{917CAC7D-3FE9-464C-BE46-F003B34C1C52}" srcId="{3A3873CC-0FBC-4795-A113-5D73F15DBA96}" destId="{CA2C57A2-1F0E-4728-8065-014B7FABACC7}" srcOrd="2" destOrd="0" parTransId="{568D820B-0E58-4C2F-92F3-216BDE531F9C}" sibTransId="{B796BF0D-3DA4-4EE0-AFCA-DE2440DEB4C4}"/>
    <dgm:cxn modelId="{0D04D6DD-53CC-42B7-AE0B-25F048C004AE}" type="presOf" srcId="{64BB8444-A043-4CB5-A878-624A5DDABB0E}" destId="{5EEEF44C-C716-48B5-8F02-8AEE26824AC6}" srcOrd="0" destOrd="0" presId="urn:microsoft.com/office/officeart/2005/8/layout/hList1"/>
    <dgm:cxn modelId="{84DE493A-42E2-4582-88C2-7B0205D61F85}" srcId="{3A3873CC-0FBC-4795-A113-5D73F15DBA96}" destId="{35B52EBF-32DB-422F-9B5E-77C4F78FC38A}" srcOrd="3" destOrd="0" parTransId="{023A23A4-B827-4FE3-82AC-86C937D360B0}" sibTransId="{905E14DD-A24B-4825-BCD5-6C90E4EBCD4C}"/>
    <dgm:cxn modelId="{3A72ABAA-1A2A-4B14-BAC0-554051FCC722}" srcId="{35B52EBF-32DB-422F-9B5E-77C4F78FC38A}" destId="{5C1BE53E-380C-48CD-9B60-8DB430EF9A1C}" srcOrd="2" destOrd="0" parTransId="{CF8078C7-E258-456E-8A56-A323BE4667D1}" sibTransId="{0BBC1565-5254-4054-88EC-25E11DFE8F96}"/>
    <dgm:cxn modelId="{E981D66B-1700-40F0-B5B9-AC91903ACF44}" srcId="{CA2C57A2-1F0E-4728-8065-014B7FABACC7}" destId="{C2920BDA-B4C2-4F8D-9EAA-BE897B097161}" srcOrd="1" destOrd="0" parTransId="{F7DB9B23-53DA-4AE6-8017-95E47BED5283}" sibTransId="{37090524-9A76-419B-A2DD-9A9329CB6BF2}"/>
    <dgm:cxn modelId="{670AC6BA-051A-4DA5-B572-83192BB3D07C}" type="presOf" srcId="{3F38F5BB-D4F6-4ED5-A286-D915B1A07D9B}" destId="{06ADAB82-48A6-48E0-8AAA-B146500591A5}" srcOrd="0" destOrd="0" presId="urn:microsoft.com/office/officeart/2005/8/layout/hList1"/>
    <dgm:cxn modelId="{8AA3597B-835B-4041-B297-D2A2C1BC1684}" type="presOf" srcId="{7D82F1CD-9B27-4A26-978B-6D95E4E24941}" destId="{1E848A09-ABCE-431C-9991-8CABA384ED82}" srcOrd="0" destOrd="2" presId="urn:microsoft.com/office/officeart/2005/8/layout/hList1"/>
    <dgm:cxn modelId="{5D7CF977-45CA-475E-B1C4-1FC8046A4DAA}" type="presOf" srcId="{2F94F40B-7906-4879-BC3C-29C099A10315}" destId="{9D76CF0B-938A-4BFE-B309-01D0A04E7F44}" srcOrd="0" destOrd="1" presId="urn:microsoft.com/office/officeart/2005/8/layout/hList1"/>
    <dgm:cxn modelId="{5BDB7F1E-F403-40E4-BA32-CE3761F0DE5B}" type="presOf" srcId="{3A3873CC-0FBC-4795-A113-5D73F15DBA96}" destId="{881E4406-B609-4D44-8B99-27D4A3FBD034}" srcOrd="0" destOrd="0" presId="urn:microsoft.com/office/officeart/2005/8/layout/hList1"/>
    <dgm:cxn modelId="{2A418688-C831-463C-BFB0-6BEC575A1565}" type="presOf" srcId="{35B52EBF-32DB-422F-9B5E-77C4F78FC38A}" destId="{5711D574-9421-4AF9-A048-74895175EF22}" srcOrd="0" destOrd="0" presId="urn:microsoft.com/office/officeart/2005/8/layout/hList1"/>
    <dgm:cxn modelId="{8528B2AD-DF2D-4D5C-AABB-9A814BA68E76}" srcId="{9FB4BC26-EF0D-4C71-A58D-5FA2308FD1F6}" destId="{C9242AB2-99B1-440F-B5AE-6601992AE812}" srcOrd="2" destOrd="0" parTransId="{BEDC23F2-F5AE-45E4-9B5E-8CE2CD446E0B}" sibTransId="{DDB53C99-1E91-447E-BC1C-BEA504626A48}"/>
    <dgm:cxn modelId="{08E6FE47-8C1F-4990-8582-AC377F676287}" type="presOf" srcId="{D15A2BA9-F497-4D25-89CD-E227EF197FCD}" destId="{CFCEA71E-734E-4F74-B6B6-7C67ABC35DA1}" srcOrd="0" destOrd="1" presId="urn:microsoft.com/office/officeart/2005/8/layout/hList1"/>
    <dgm:cxn modelId="{749D9826-F636-4D43-B03A-794E54F46A4F}" type="presOf" srcId="{C2920BDA-B4C2-4F8D-9EAA-BE897B097161}" destId="{1E848A09-ABCE-431C-9991-8CABA384ED82}" srcOrd="0" destOrd="1" presId="urn:microsoft.com/office/officeart/2005/8/layout/hList1"/>
    <dgm:cxn modelId="{01C69C5D-F258-429E-B472-F12327322E7A}" srcId="{35B52EBF-32DB-422F-9B5E-77C4F78FC38A}" destId="{49221F76-AE77-4040-AA3C-86327A74DA8C}" srcOrd="0" destOrd="0" parTransId="{77F9CDC7-5B99-4AC4-99EF-F379DFCD3D31}" sibTransId="{105D6421-2D95-4DAB-935D-05BBBB970C2E}"/>
    <dgm:cxn modelId="{BC505440-7A6C-42CB-B956-AD69036C1183}" srcId="{3A3873CC-0FBC-4795-A113-5D73F15DBA96}" destId="{64BB8444-A043-4CB5-A878-624A5DDABB0E}" srcOrd="0" destOrd="0" parTransId="{A1F10879-9DA1-4412-BEE8-D5C2343FF212}" sibTransId="{646EB6F9-8BDF-494A-89B8-36D639C68160}"/>
    <dgm:cxn modelId="{59AC1043-EE03-42F5-849B-3FDE25A10581}" srcId="{CA2C57A2-1F0E-4728-8065-014B7FABACC7}" destId="{5DA17A1E-A693-4249-BA1F-4F22B2023AB1}" srcOrd="0" destOrd="0" parTransId="{BB015C14-C045-4B02-926F-82A5FF40FF43}" sibTransId="{C64571FE-6B0B-4B13-9A10-CB74F0E5FFE4}"/>
    <dgm:cxn modelId="{CF6E2253-2D31-4A8E-9D9B-E004486C3810}" type="presOf" srcId="{C9242AB2-99B1-440F-B5AE-6601992AE812}" destId="{CFCEA71E-734E-4F74-B6B6-7C67ABC35DA1}" srcOrd="0" destOrd="2" presId="urn:microsoft.com/office/officeart/2005/8/layout/hList1"/>
    <dgm:cxn modelId="{E30E7251-060E-488B-9A1C-FE38EB9BF52F}" type="presOf" srcId="{49221F76-AE77-4040-AA3C-86327A74DA8C}" destId="{9D76CF0B-938A-4BFE-B309-01D0A04E7F44}" srcOrd="0" destOrd="0" presId="urn:microsoft.com/office/officeart/2005/8/layout/hList1"/>
    <dgm:cxn modelId="{68F1353D-64E1-48E7-B9C3-BF2636B3413B}" type="presOf" srcId="{9FB4BC26-EF0D-4C71-A58D-5FA2308FD1F6}" destId="{BC259EDB-8483-4221-A986-B34A3DDF766F}" srcOrd="0" destOrd="0" presId="urn:microsoft.com/office/officeart/2005/8/layout/hList1"/>
    <dgm:cxn modelId="{E069592B-F3F0-4C94-9C94-F2F0D385A5B9}" srcId="{3A3873CC-0FBC-4795-A113-5D73F15DBA96}" destId="{9FB4BC26-EF0D-4C71-A58D-5FA2308FD1F6}" srcOrd="1" destOrd="0" parTransId="{83E4509D-FFF4-47AC-9ADD-A6957AC35CF8}" sibTransId="{3F63FD81-8577-4227-910A-214454AE057E}"/>
    <dgm:cxn modelId="{64EE2F6E-C1F2-4DFB-B791-22A512A46AAD}" type="presOf" srcId="{CA2C57A2-1F0E-4728-8065-014B7FABACC7}" destId="{1E03D784-2C0D-4E18-9E59-79A43900F631}" srcOrd="0" destOrd="0" presId="urn:microsoft.com/office/officeart/2005/8/layout/hList1"/>
    <dgm:cxn modelId="{02303754-7D7A-494F-A06D-8F31A3DD11CF}" type="presOf" srcId="{5DA17A1E-A693-4249-BA1F-4F22B2023AB1}" destId="{1E848A09-ABCE-431C-9991-8CABA384ED82}" srcOrd="0" destOrd="0" presId="urn:microsoft.com/office/officeart/2005/8/layout/hList1"/>
    <dgm:cxn modelId="{79EFA775-513E-48D5-86D5-C84BB42346F3}" srcId="{64BB8444-A043-4CB5-A878-624A5DDABB0E}" destId="{3F38F5BB-D4F6-4ED5-A286-D915B1A07D9B}" srcOrd="0" destOrd="0" parTransId="{A1C29DFF-704A-451D-B6C3-5DF70C7F6B5D}" sibTransId="{1B229D40-8543-4DFE-B2D8-731C11A0CF7D}"/>
    <dgm:cxn modelId="{DD71C4B6-3AA5-4455-A39D-AE4D6C0D73C4}" srcId="{CA2C57A2-1F0E-4728-8065-014B7FABACC7}" destId="{7D82F1CD-9B27-4A26-978B-6D95E4E24941}" srcOrd="2" destOrd="0" parTransId="{2A8D3E5D-F858-4DAA-979D-10B89C5BA475}" sibTransId="{A533CD3E-A61D-4708-8C84-390ADB87E6C2}"/>
    <dgm:cxn modelId="{0EAFCFE4-648C-40FA-B12A-E6C1566D19D3}" type="presOf" srcId="{7B9B53EE-45B6-4896-8F80-4BF2337BDC6F}" destId="{CFCEA71E-734E-4F74-B6B6-7C67ABC35DA1}" srcOrd="0" destOrd="0" presId="urn:microsoft.com/office/officeart/2005/8/layout/hList1"/>
    <dgm:cxn modelId="{4284C318-F860-4F2C-96D4-B3459A23FCC1}" type="presParOf" srcId="{881E4406-B609-4D44-8B99-27D4A3FBD034}" destId="{AD3ACA25-A8AD-4B2B-A1B6-88197790C9DA}" srcOrd="0" destOrd="0" presId="urn:microsoft.com/office/officeart/2005/8/layout/hList1"/>
    <dgm:cxn modelId="{DC67FB89-E956-448B-8CD7-849071C8062C}" type="presParOf" srcId="{AD3ACA25-A8AD-4B2B-A1B6-88197790C9DA}" destId="{5EEEF44C-C716-48B5-8F02-8AEE26824AC6}" srcOrd="0" destOrd="0" presId="urn:microsoft.com/office/officeart/2005/8/layout/hList1"/>
    <dgm:cxn modelId="{B4690E11-C004-43E5-935D-A263AACAC0DB}" type="presParOf" srcId="{AD3ACA25-A8AD-4B2B-A1B6-88197790C9DA}" destId="{06ADAB82-48A6-48E0-8AAA-B146500591A5}" srcOrd="1" destOrd="0" presId="urn:microsoft.com/office/officeart/2005/8/layout/hList1"/>
    <dgm:cxn modelId="{9469DACF-A0E4-4A1B-B070-CE7512A6A416}" type="presParOf" srcId="{881E4406-B609-4D44-8B99-27D4A3FBD034}" destId="{FD7B6E2C-ACBC-41BC-BCA0-3C6CDF3833D0}" srcOrd="1" destOrd="0" presId="urn:microsoft.com/office/officeart/2005/8/layout/hList1"/>
    <dgm:cxn modelId="{6828139F-B0B7-4827-93CC-AAF3A299B2BA}" type="presParOf" srcId="{881E4406-B609-4D44-8B99-27D4A3FBD034}" destId="{23B0B9C5-1AA8-420E-911A-B6D0199DC217}" srcOrd="2" destOrd="0" presId="urn:microsoft.com/office/officeart/2005/8/layout/hList1"/>
    <dgm:cxn modelId="{FC9945DF-2EAF-4C66-91B6-78573C8D1198}" type="presParOf" srcId="{23B0B9C5-1AA8-420E-911A-B6D0199DC217}" destId="{BC259EDB-8483-4221-A986-B34A3DDF766F}" srcOrd="0" destOrd="0" presId="urn:microsoft.com/office/officeart/2005/8/layout/hList1"/>
    <dgm:cxn modelId="{0847F1FC-2897-4ABB-B7C5-BDE9F3BAAE93}" type="presParOf" srcId="{23B0B9C5-1AA8-420E-911A-B6D0199DC217}" destId="{CFCEA71E-734E-4F74-B6B6-7C67ABC35DA1}" srcOrd="1" destOrd="0" presId="urn:microsoft.com/office/officeart/2005/8/layout/hList1"/>
    <dgm:cxn modelId="{11152BA4-8925-4B36-B042-341CA39CB4DD}" type="presParOf" srcId="{881E4406-B609-4D44-8B99-27D4A3FBD034}" destId="{5031A690-1B8E-4AF7-9E78-F1F7E0ADE96C}" srcOrd="3" destOrd="0" presId="urn:microsoft.com/office/officeart/2005/8/layout/hList1"/>
    <dgm:cxn modelId="{A3E45365-E177-4089-B9D3-70C0C177C1F4}" type="presParOf" srcId="{881E4406-B609-4D44-8B99-27D4A3FBD034}" destId="{A5379B3A-0310-4B84-AD28-30AF94624AFC}" srcOrd="4" destOrd="0" presId="urn:microsoft.com/office/officeart/2005/8/layout/hList1"/>
    <dgm:cxn modelId="{AB4E89B9-2785-432C-AF1A-5541EA71CD13}" type="presParOf" srcId="{A5379B3A-0310-4B84-AD28-30AF94624AFC}" destId="{1E03D784-2C0D-4E18-9E59-79A43900F631}" srcOrd="0" destOrd="0" presId="urn:microsoft.com/office/officeart/2005/8/layout/hList1"/>
    <dgm:cxn modelId="{0C27EF9D-A830-43DB-AEC7-207E8E50D1EB}" type="presParOf" srcId="{A5379B3A-0310-4B84-AD28-30AF94624AFC}" destId="{1E848A09-ABCE-431C-9991-8CABA384ED82}" srcOrd="1" destOrd="0" presId="urn:microsoft.com/office/officeart/2005/8/layout/hList1"/>
    <dgm:cxn modelId="{05FE7759-1C6B-4C35-B7FF-4559D3055B30}" type="presParOf" srcId="{881E4406-B609-4D44-8B99-27D4A3FBD034}" destId="{61CA977E-9358-488F-8FFE-9694033956C2}" srcOrd="5" destOrd="0" presId="urn:microsoft.com/office/officeart/2005/8/layout/hList1"/>
    <dgm:cxn modelId="{F4A2A1B1-73F5-4BB8-ACF2-80A64DB2D12F}" type="presParOf" srcId="{881E4406-B609-4D44-8B99-27D4A3FBD034}" destId="{E88193B2-A0C6-4D69-BEFB-030354C53061}" srcOrd="6" destOrd="0" presId="urn:microsoft.com/office/officeart/2005/8/layout/hList1"/>
    <dgm:cxn modelId="{FB6E5376-B87E-4124-BFD7-E9CBBD7647D3}" type="presParOf" srcId="{E88193B2-A0C6-4D69-BEFB-030354C53061}" destId="{5711D574-9421-4AF9-A048-74895175EF22}" srcOrd="0" destOrd="0" presId="urn:microsoft.com/office/officeart/2005/8/layout/hList1"/>
    <dgm:cxn modelId="{1DE10220-1C32-4D11-8519-A48D868D59AE}" type="presParOf" srcId="{E88193B2-A0C6-4D69-BEFB-030354C53061}" destId="{9D76CF0B-938A-4BFE-B309-01D0A04E7F4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4CCC8-96D3-4F24-B8F8-3254EFE692E3}"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E798D45A-200A-4D78-980B-22ED014EA46B}">
      <dgm:prSet phldrT="[Text]" custT="1"/>
      <dgm:spPr/>
      <dgm:t>
        <a:bodyPr/>
        <a:lstStyle/>
        <a:p>
          <a:r>
            <a:rPr lang="lt-LT" sz="1400" dirty="0" smtClean="0"/>
            <a:t>Projektavimas </a:t>
          </a:r>
          <a:endParaRPr lang="en-US" sz="1400" dirty="0"/>
        </a:p>
      </dgm:t>
    </dgm:pt>
    <dgm:pt modelId="{AA52EBE7-A02D-4EE3-8F91-95F27F719D48}" type="parTrans" cxnId="{81C1F6A0-8900-49E0-B3AD-F116CB11049E}">
      <dgm:prSet/>
      <dgm:spPr/>
      <dgm:t>
        <a:bodyPr/>
        <a:lstStyle/>
        <a:p>
          <a:endParaRPr lang="en-US"/>
        </a:p>
      </dgm:t>
    </dgm:pt>
    <dgm:pt modelId="{E274969D-D7B9-4F74-A979-6C12487121BC}" type="sibTrans" cxnId="{81C1F6A0-8900-49E0-B3AD-F116CB11049E}">
      <dgm:prSet/>
      <dgm:spPr/>
      <dgm:t>
        <a:bodyPr/>
        <a:lstStyle/>
        <a:p>
          <a:endParaRPr lang="en-US"/>
        </a:p>
      </dgm:t>
    </dgm:pt>
    <dgm:pt modelId="{F91C8329-DD0B-48D2-BA0B-565B429BF719}">
      <dgm:prSet phldrT="[Text]" custT="1"/>
      <dgm:spPr/>
      <dgm:t>
        <a:bodyPr/>
        <a:lstStyle/>
        <a:p>
          <a:r>
            <a:rPr lang="lt-LT" sz="1400" dirty="0" smtClean="0"/>
            <a:t>Informacija ir jos apdorojimas</a:t>
          </a:r>
          <a:endParaRPr lang="en-US" sz="1400" dirty="0"/>
        </a:p>
      </dgm:t>
    </dgm:pt>
    <dgm:pt modelId="{061EB89F-7DF8-40E4-BA6C-0FE40A310D79}" type="parTrans" cxnId="{884CF0D1-AE0E-47E7-A4B0-BE373F54B382}">
      <dgm:prSet/>
      <dgm:spPr/>
      <dgm:t>
        <a:bodyPr/>
        <a:lstStyle/>
        <a:p>
          <a:endParaRPr lang="en-US"/>
        </a:p>
      </dgm:t>
    </dgm:pt>
    <dgm:pt modelId="{BE61611A-4B89-4AFC-A75B-6A3EF7C13752}" type="sibTrans" cxnId="{884CF0D1-AE0E-47E7-A4B0-BE373F54B382}">
      <dgm:prSet/>
      <dgm:spPr/>
      <dgm:t>
        <a:bodyPr/>
        <a:lstStyle/>
        <a:p>
          <a:endParaRPr lang="en-US"/>
        </a:p>
      </dgm:t>
    </dgm:pt>
    <dgm:pt modelId="{9F28A4C3-5CA1-48CE-9E8A-386FCA210753}">
      <dgm:prSet phldrT="[Text]" custT="1"/>
      <dgm:spPr/>
      <dgm:t>
        <a:bodyPr/>
        <a:lstStyle/>
        <a:p>
          <a:r>
            <a:rPr lang="lt-LT" sz="1400" dirty="0" smtClean="0"/>
            <a:t>Medžiagų pažinimas</a:t>
          </a:r>
          <a:endParaRPr lang="en-US" sz="1400" dirty="0"/>
        </a:p>
      </dgm:t>
    </dgm:pt>
    <dgm:pt modelId="{9C511D4A-6016-4C3D-AAF8-4D36FD9F2E3E}" type="parTrans" cxnId="{73905598-891A-498E-BA54-B5679B45A062}">
      <dgm:prSet/>
      <dgm:spPr/>
      <dgm:t>
        <a:bodyPr/>
        <a:lstStyle/>
        <a:p>
          <a:endParaRPr lang="en-US"/>
        </a:p>
      </dgm:t>
    </dgm:pt>
    <dgm:pt modelId="{8C7F3080-2428-4A4B-B4F2-52484F0D7FCF}" type="sibTrans" cxnId="{73905598-891A-498E-BA54-B5679B45A062}">
      <dgm:prSet/>
      <dgm:spPr/>
      <dgm:t>
        <a:bodyPr/>
        <a:lstStyle/>
        <a:p>
          <a:endParaRPr lang="en-US"/>
        </a:p>
      </dgm:t>
    </dgm:pt>
    <dgm:pt modelId="{2D0FD484-AED5-4C76-ADB5-0CB54E68CB99}">
      <dgm:prSet phldrT="[Text]" custT="1"/>
      <dgm:spPr/>
      <dgm:t>
        <a:bodyPr/>
        <a:lstStyle/>
        <a:p>
          <a:r>
            <a:rPr lang="lt-LT" sz="1400" dirty="0" smtClean="0"/>
            <a:t>Technologiniai procesai ir rezultatai</a:t>
          </a:r>
          <a:endParaRPr lang="en-US" sz="1400" dirty="0"/>
        </a:p>
      </dgm:t>
    </dgm:pt>
    <dgm:pt modelId="{6C938685-EBD1-40B1-BB0A-8690E23204A4}" type="parTrans" cxnId="{F51502A1-1FDF-4D87-925E-686BAADAA500}">
      <dgm:prSet/>
      <dgm:spPr/>
      <dgm:t>
        <a:bodyPr/>
        <a:lstStyle/>
        <a:p>
          <a:endParaRPr lang="en-US"/>
        </a:p>
      </dgm:t>
    </dgm:pt>
    <dgm:pt modelId="{73936D7B-B289-4A09-BDB5-010DA5C94A08}" type="sibTrans" cxnId="{F51502A1-1FDF-4D87-925E-686BAADAA500}">
      <dgm:prSet/>
      <dgm:spPr/>
      <dgm:t>
        <a:bodyPr/>
        <a:lstStyle/>
        <a:p>
          <a:endParaRPr lang="en-US"/>
        </a:p>
      </dgm:t>
    </dgm:pt>
    <dgm:pt modelId="{F6B25000-807D-4565-BAFF-11AA913C5E55}" type="pres">
      <dgm:prSet presAssocID="{3C44CCC8-96D3-4F24-B8F8-3254EFE692E3}" presName="matrix" presStyleCnt="0">
        <dgm:presLayoutVars>
          <dgm:chMax val="1"/>
          <dgm:dir/>
          <dgm:resizeHandles val="exact"/>
        </dgm:presLayoutVars>
      </dgm:prSet>
      <dgm:spPr/>
      <dgm:t>
        <a:bodyPr/>
        <a:lstStyle/>
        <a:p>
          <a:endParaRPr lang="en-US"/>
        </a:p>
      </dgm:t>
    </dgm:pt>
    <dgm:pt modelId="{5F14E9D4-C5BB-4613-82E2-E00D13BC9FF8}" type="pres">
      <dgm:prSet presAssocID="{3C44CCC8-96D3-4F24-B8F8-3254EFE692E3}" presName="axisShape" presStyleLbl="bgShp" presStyleIdx="0" presStyleCnt="1"/>
      <dgm:spPr/>
    </dgm:pt>
    <dgm:pt modelId="{55E6F602-BDA4-4C2D-B276-F1F3178CE491}" type="pres">
      <dgm:prSet presAssocID="{3C44CCC8-96D3-4F24-B8F8-3254EFE692E3}" presName="rect1" presStyleLbl="node1" presStyleIdx="0" presStyleCnt="4">
        <dgm:presLayoutVars>
          <dgm:chMax val="0"/>
          <dgm:chPref val="0"/>
          <dgm:bulletEnabled val="1"/>
        </dgm:presLayoutVars>
      </dgm:prSet>
      <dgm:spPr/>
      <dgm:t>
        <a:bodyPr/>
        <a:lstStyle/>
        <a:p>
          <a:endParaRPr lang="en-US"/>
        </a:p>
      </dgm:t>
    </dgm:pt>
    <dgm:pt modelId="{831B9D60-17AD-40EB-B726-11113C3E49F6}" type="pres">
      <dgm:prSet presAssocID="{3C44CCC8-96D3-4F24-B8F8-3254EFE692E3}" presName="rect2" presStyleLbl="node1" presStyleIdx="1" presStyleCnt="4">
        <dgm:presLayoutVars>
          <dgm:chMax val="0"/>
          <dgm:chPref val="0"/>
          <dgm:bulletEnabled val="1"/>
        </dgm:presLayoutVars>
      </dgm:prSet>
      <dgm:spPr/>
      <dgm:t>
        <a:bodyPr/>
        <a:lstStyle/>
        <a:p>
          <a:endParaRPr lang="en-US"/>
        </a:p>
      </dgm:t>
    </dgm:pt>
    <dgm:pt modelId="{E7BB72EA-B5F1-4281-8877-E88F2CDC3C94}" type="pres">
      <dgm:prSet presAssocID="{3C44CCC8-96D3-4F24-B8F8-3254EFE692E3}" presName="rect3" presStyleLbl="node1" presStyleIdx="2" presStyleCnt="4">
        <dgm:presLayoutVars>
          <dgm:chMax val="0"/>
          <dgm:chPref val="0"/>
          <dgm:bulletEnabled val="1"/>
        </dgm:presLayoutVars>
      </dgm:prSet>
      <dgm:spPr/>
      <dgm:t>
        <a:bodyPr/>
        <a:lstStyle/>
        <a:p>
          <a:endParaRPr lang="en-US"/>
        </a:p>
      </dgm:t>
    </dgm:pt>
    <dgm:pt modelId="{16A90BAD-0D51-48EC-9F43-122BD06DCB8A}" type="pres">
      <dgm:prSet presAssocID="{3C44CCC8-96D3-4F24-B8F8-3254EFE692E3}" presName="rect4" presStyleLbl="node1" presStyleIdx="3" presStyleCnt="4">
        <dgm:presLayoutVars>
          <dgm:chMax val="0"/>
          <dgm:chPref val="0"/>
          <dgm:bulletEnabled val="1"/>
        </dgm:presLayoutVars>
      </dgm:prSet>
      <dgm:spPr/>
      <dgm:t>
        <a:bodyPr/>
        <a:lstStyle/>
        <a:p>
          <a:endParaRPr lang="en-US"/>
        </a:p>
      </dgm:t>
    </dgm:pt>
  </dgm:ptLst>
  <dgm:cxnLst>
    <dgm:cxn modelId="{81C1F6A0-8900-49E0-B3AD-F116CB11049E}" srcId="{3C44CCC8-96D3-4F24-B8F8-3254EFE692E3}" destId="{E798D45A-200A-4D78-980B-22ED014EA46B}" srcOrd="0" destOrd="0" parTransId="{AA52EBE7-A02D-4EE3-8F91-95F27F719D48}" sibTransId="{E274969D-D7B9-4F74-A979-6C12487121BC}"/>
    <dgm:cxn modelId="{73905598-891A-498E-BA54-B5679B45A062}" srcId="{3C44CCC8-96D3-4F24-B8F8-3254EFE692E3}" destId="{9F28A4C3-5CA1-48CE-9E8A-386FCA210753}" srcOrd="2" destOrd="0" parTransId="{9C511D4A-6016-4C3D-AAF8-4D36FD9F2E3E}" sibTransId="{8C7F3080-2428-4A4B-B4F2-52484F0D7FCF}"/>
    <dgm:cxn modelId="{EA9E84EE-3717-46A7-9243-9AB9BE5BCC31}" type="presOf" srcId="{E798D45A-200A-4D78-980B-22ED014EA46B}" destId="{55E6F602-BDA4-4C2D-B276-F1F3178CE491}" srcOrd="0" destOrd="0" presId="urn:microsoft.com/office/officeart/2005/8/layout/matrix2"/>
    <dgm:cxn modelId="{F51502A1-1FDF-4D87-925E-686BAADAA500}" srcId="{3C44CCC8-96D3-4F24-B8F8-3254EFE692E3}" destId="{2D0FD484-AED5-4C76-ADB5-0CB54E68CB99}" srcOrd="3" destOrd="0" parTransId="{6C938685-EBD1-40B1-BB0A-8690E23204A4}" sibTransId="{73936D7B-B289-4A09-BDB5-010DA5C94A08}"/>
    <dgm:cxn modelId="{A041FDA1-D230-4995-8AA6-BF2883F82687}" type="presOf" srcId="{2D0FD484-AED5-4C76-ADB5-0CB54E68CB99}" destId="{16A90BAD-0D51-48EC-9F43-122BD06DCB8A}" srcOrd="0" destOrd="0" presId="urn:microsoft.com/office/officeart/2005/8/layout/matrix2"/>
    <dgm:cxn modelId="{99FD729C-2224-4C7D-8552-E05D90BED339}" type="presOf" srcId="{9F28A4C3-5CA1-48CE-9E8A-386FCA210753}" destId="{E7BB72EA-B5F1-4281-8877-E88F2CDC3C94}" srcOrd="0" destOrd="0" presId="urn:microsoft.com/office/officeart/2005/8/layout/matrix2"/>
    <dgm:cxn modelId="{AC254402-D16B-4E53-8604-017E8BCBD077}" type="presOf" srcId="{F91C8329-DD0B-48D2-BA0B-565B429BF719}" destId="{831B9D60-17AD-40EB-B726-11113C3E49F6}" srcOrd="0" destOrd="0" presId="urn:microsoft.com/office/officeart/2005/8/layout/matrix2"/>
    <dgm:cxn modelId="{58997676-1DDB-4554-9757-AD96397E45F5}" type="presOf" srcId="{3C44CCC8-96D3-4F24-B8F8-3254EFE692E3}" destId="{F6B25000-807D-4565-BAFF-11AA913C5E55}" srcOrd="0" destOrd="0" presId="urn:microsoft.com/office/officeart/2005/8/layout/matrix2"/>
    <dgm:cxn modelId="{884CF0D1-AE0E-47E7-A4B0-BE373F54B382}" srcId="{3C44CCC8-96D3-4F24-B8F8-3254EFE692E3}" destId="{F91C8329-DD0B-48D2-BA0B-565B429BF719}" srcOrd="1" destOrd="0" parTransId="{061EB89F-7DF8-40E4-BA6C-0FE40A310D79}" sibTransId="{BE61611A-4B89-4AFC-A75B-6A3EF7C13752}"/>
    <dgm:cxn modelId="{2B2880E6-A4BD-4F62-A3A7-4EAC98040414}" type="presParOf" srcId="{F6B25000-807D-4565-BAFF-11AA913C5E55}" destId="{5F14E9D4-C5BB-4613-82E2-E00D13BC9FF8}" srcOrd="0" destOrd="0" presId="urn:microsoft.com/office/officeart/2005/8/layout/matrix2"/>
    <dgm:cxn modelId="{3C931765-D7F1-4E8E-89D3-EB66A03ED648}" type="presParOf" srcId="{F6B25000-807D-4565-BAFF-11AA913C5E55}" destId="{55E6F602-BDA4-4C2D-B276-F1F3178CE491}" srcOrd="1" destOrd="0" presId="urn:microsoft.com/office/officeart/2005/8/layout/matrix2"/>
    <dgm:cxn modelId="{ED8F8D42-0E5B-4155-B8E4-FE08E557C39D}" type="presParOf" srcId="{F6B25000-807D-4565-BAFF-11AA913C5E55}" destId="{831B9D60-17AD-40EB-B726-11113C3E49F6}" srcOrd="2" destOrd="0" presId="urn:microsoft.com/office/officeart/2005/8/layout/matrix2"/>
    <dgm:cxn modelId="{C566A4F7-51EA-42F5-9A08-CE61A454D977}" type="presParOf" srcId="{F6B25000-807D-4565-BAFF-11AA913C5E55}" destId="{E7BB72EA-B5F1-4281-8877-E88F2CDC3C94}" srcOrd="3" destOrd="0" presId="urn:microsoft.com/office/officeart/2005/8/layout/matrix2"/>
    <dgm:cxn modelId="{8292DDF1-9E76-4E41-8769-EEC1FF782196}" type="presParOf" srcId="{F6B25000-807D-4565-BAFF-11AA913C5E55}" destId="{16A90BAD-0D51-48EC-9F43-122BD06DCB8A}"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056855-0750-426C-9BF9-1381A96846F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B7D00BF-15F6-4C26-A499-96E3EA3E2F82}">
      <dgm:prSet phldrT="[Text]"/>
      <dgm:spPr>
        <a:solidFill>
          <a:schemeClr val="accent2">
            <a:lumMod val="75000"/>
          </a:schemeClr>
        </a:solidFill>
      </dgm:spPr>
      <dgm:t>
        <a:bodyPr/>
        <a:lstStyle/>
        <a:p>
          <a:pPr marL="180000" algn="l"/>
          <a:r>
            <a:rPr lang="lt-LT" b="1" dirty="0" smtClean="0">
              <a:solidFill>
                <a:schemeClr val="bg1"/>
              </a:solidFill>
            </a:rPr>
            <a:t>Projektavimas</a:t>
          </a:r>
          <a:endParaRPr lang="en-US" dirty="0">
            <a:solidFill>
              <a:schemeClr val="bg1"/>
            </a:solidFill>
          </a:endParaRPr>
        </a:p>
      </dgm:t>
    </dgm:pt>
    <dgm:pt modelId="{FAC3873C-45A9-45CB-BD9F-6B67B5216101}" type="parTrans" cxnId="{B38E435A-DAC1-42E9-954E-FE7218D39777}">
      <dgm:prSet/>
      <dgm:spPr/>
      <dgm:t>
        <a:bodyPr/>
        <a:lstStyle/>
        <a:p>
          <a:endParaRPr lang="en-US"/>
        </a:p>
      </dgm:t>
    </dgm:pt>
    <dgm:pt modelId="{502C0EB0-A236-41C5-9369-3AA24B4C5B0A}" type="sibTrans" cxnId="{B38E435A-DAC1-42E9-954E-FE7218D39777}">
      <dgm:prSet/>
      <dgm:spPr/>
      <dgm:t>
        <a:bodyPr/>
        <a:lstStyle/>
        <a:p>
          <a:endParaRPr lang="en-US"/>
        </a:p>
      </dgm:t>
    </dgm:pt>
    <dgm:pt modelId="{CDB368E4-999A-4624-95F6-88289323BCFE}">
      <dgm:prSet phldrT="[Text]" custT="1"/>
      <dgm:spPr>
        <a:solidFill>
          <a:schemeClr val="accent2">
            <a:lumMod val="20000"/>
            <a:lumOff val="80000"/>
            <a:alpha val="90000"/>
          </a:schemeClr>
        </a:solidFill>
      </dgm:spPr>
      <dgm:t>
        <a:bodyPr/>
        <a:lstStyle/>
        <a:p>
          <a:r>
            <a:rPr lang="lt-LT" sz="1400" dirty="0" smtClean="0"/>
            <a:t>Projektinių idėjų paieška, užduočių formulavimas, detalizavimas, tikslinimas, apibendrinimas grafine / aprašomąja forma.</a:t>
          </a:r>
          <a:r>
            <a:rPr lang="en-US" sz="1400" dirty="0" smtClean="0"/>
            <a:t> </a:t>
          </a:r>
          <a:endParaRPr lang="en-US" sz="1400" dirty="0"/>
        </a:p>
      </dgm:t>
    </dgm:pt>
    <dgm:pt modelId="{A4EDF719-D485-43CC-A7F2-0742408E1FCD}" type="parTrans" cxnId="{802E4BEB-677C-47A0-999B-9BE744E968C9}">
      <dgm:prSet/>
      <dgm:spPr/>
      <dgm:t>
        <a:bodyPr/>
        <a:lstStyle/>
        <a:p>
          <a:endParaRPr lang="en-US"/>
        </a:p>
      </dgm:t>
    </dgm:pt>
    <dgm:pt modelId="{03FD6C05-D24C-4B4F-BB9A-E77754E0B5A0}" type="sibTrans" cxnId="{802E4BEB-677C-47A0-999B-9BE744E968C9}">
      <dgm:prSet/>
      <dgm:spPr/>
      <dgm:t>
        <a:bodyPr/>
        <a:lstStyle/>
        <a:p>
          <a:endParaRPr lang="en-US"/>
        </a:p>
      </dgm:t>
    </dgm:pt>
    <dgm:pt modelId="{82D0F678-3AB5-4908-87A9-F11496AC2D4B}">
      <dgm:prSet phldrT="[Text]"/>
      <dgm:spPr>
        <a:solidFill>
          <a:schemeClr val="accent2">
            <a:lumMod val="75000"/>
          </a:schemeClr>
        </a:solidFill>
      </dgm:spPr>
      <dgm:t>
        <a:bodyPr/>
        <a:lstStyle/>
        <a:p>
          <a:pPr marL="180000" algn="l"/>
          <a:r>
            <a:rPr lang="lt-LT" b="1" dirty="0" smtClean="0">
              <a:solidFill>
                <a:schemeClr val="bg1"/>
              </a:solidFill>
            </a:rPr>
            <a:t>Informacijos</a:t>
          </a:r>
          <a:r>
            <a:rPr lang="en-US" dirty="0" smtClean="0">
              <a:solidFill>
                <a:schemeClr val="bg1"/>
              </a:solidFill>
            </a:rPr>
            <a:t> </a:t>
          </a:r>
          <a:r>
            <a:rPr lang="lt-LT" b="1" dirty="0" smtClean="0">
              <a:solidFill>
                <a:schemeClr val="bg1"/>
              </a:solidFill>
            </a:rPr>
            <a:t>paieška, kaupimas, taikymas ir pateikimas</a:t>
          </a:r>
          <a:endParaRPr lang="en-US" dirty="0">
            <a:solidFill>
              <a:schemeClr val="bg1"/>
            </a:solidFill>
          </a:endParaRPr>
        </a:p>
      </dgm:t>
    </dgm:pt>
    <dgm:pt modelId="{518917E3-BC3C-4FC8-B204-73E8D2E32C13}" type="parTrans" cxnId="{AD241A22-ADFD-4823-A9FB-50C233D08CA7}">
      <dgm:prSet/>
      <dgm:spPr/>
      <dgm:t>
        <a:bodyPr/>
        <a:lstStyle/>
        <a:p>
          <a:endParaRPr lang="en-US"/>
        </a:p>
      </dgm:t>
    </dgm:pt>
    <dgm:pt modelId="{3E664593-441C-4F7F-A024-5C6C40B5A09B}" type="sibTrans" cxnId="{AD241A22-ADFD-4823-A9FB-50C233D08CA7}">
      <dgm:prSet/>
      <dgm:spPr/>
      <dgm:t>
        <a:bodyPr/>
        <a:lstStyle/>
        <a:p>
          <a:endParaRPr lang="en-US"/>
        </a:p>
      </dgm:t>
    </dgm:pt>
    <dgm:pt modelId="{BFF200C4-BEA5-4ED6-987E-F21F092C34F8}">
      <dgm:prSet phldrT="[Text]" custT="1"/>
      <dgm:spPr>
        <a:solidFill>
          <a:schemeClr val="accent2">
            <a:lumMod val="20000"/>
            <a:lumOff val="80000"/>
            <a:alpha val="90000"/>
          </a:schemeClr>
        </a:solidFill>
      </dgm:spPr>
      <dgm:t>
        <a:bodyPr/>
        <a:lstStyle/>
        <a:p>
          <a:r>
            <a:rPr lang="lt-LT" sz="1400" dirty="0" smtClean="0"/>
            <a:t>Informacijos, skirtos projektinėms užduotims, medžiagoms pažinti ar technologiniams procesams atlikti, paieška, kaupimas, taikymas ir pateikimas.</a:t>
          </a:r>
          <a:r>
            <a:rPr lang="en-US" sz="1400" dirty="0" smtClean="0"/>
            <a:t> </a:t>
          </a:r>
          <a:endParaRPr lang="en-US" sz="1400" dirty="0"/>
        </a:p>
      </dgm:t>
    </dgm:pt>
    <dgm:pt modelId="{12B54C39-200A-4301-8E62-DD80749CC10F}" type="parTrans" cxnId="{AEAB27DD-39C4-4A0E-84EA-9589B92B8F7C}">
      <dgm:prSet/>
      <dgm:spPr/>
      <dgm:t>
        <a:bodyPr/>
        <a:lstStyle/>
        <a:p>
          <a:endParaRPr lang="en-US"/>
        </a:p>
      </dgm:t>
    </dgm:pt>
    <dgm:pt modelId="{221E7B46-7C8F-4A93-A173-93B66BF26DFC}" type="sibTrans" cxnId="{AEAB27DD-39C4-4A0E-84EA-9589B92B8F7C}">
      <dgm:prSet/>
      <dgm:spPr/>
      <dgm:t>
        <a:bodyPr/>
        <a:lstStyle/>
        <a:p>
          <a:endParaRPr lang="en-US"/>
        </a:p>
      </dgm:t>
    </dgm:pt>
    <dgm:pt modelId="{5A8AFAF0-1F9B-40FB-B9B9-D12DF6B80CDD}">
      <dgm:prSet phldrT="[Text]"/>
      <dgm:spPr>
        <a:solidFill>
          <a:schemeClr val="accent2">
            <a:lumMod val="75000"/>
          </a:schemeClr>
        </a:solidFill>
      </dgm:spPr>
      <dgm:t>
        <a:bodyPr/>
        <a:lstStyle/>
        <a:p>
          <a:pPr marL="180000" algn="l"/>
          <a:r>
            <a:rPr lang="lt-LT" b="1" dirty="0" smtClean="0">
              <a:solidFill>
                <a:schemeClr val="bg1"/>
              </a:solidFill>
            </a:rPr>
            <a:t>Medžiagų pažinimas</a:t>
          </a:r>
          <a:endParaRPr lang="en-US" dirty="0">
            <a:solidFill>
              <a:schemeClr val="bg1"/>
            </a:solidFill>
          </a:endParaRPr>
        </a:p>
      </dgm:t>
    </dgm:pt>
    <dgm:pt modelId="{89C4CF31-7280-4691-9240-14F3EB51D2C0}" type="parTrans" cxnId="{707AC457-DFAD-495C-B13A-9A7B578C2A1C}">
      <dgm:prSet/>
      <dgm:spPr/>
      <dgm:t>
        <a:bodyPr/>
        <a:lstStyle/>
        <a:p>
          <a:endParaRPr lang="en-US"/>
        </a:p>
      </dgm:t>
    </dgm:pt>
    <dgm:pt modelId="{37F22A8E-B7C6-4843-826D-B907BC2F16FD}" type="sibTrans" cxnId="{707AC457-DFAD-495C-B13A-9A7B578C2A1C}">
      <dgm:prSet/>
      <dgm:spPr/>
      <dgm:t>
        <a:bodyPr/>
        <a:lstStyle/>
        <a:p>
          <a:endParaRPr lang="en-US"/>
        </a:p>
      </dgm:t>
    </dgm:pt>
    <dgm:pt modelId="{AEE869E8-BD8A-4EE7-A525-109B7E66BA45}">
      <dgm:prSet phldrT="[Text]"/>
      <dgm:spPr>
        <a:solidFill>
          <a:schemeClr val="accent2">
            <a:lumMod val="75000"/>
          </a:schemeClr>
        </a:solidFill>
      </dgm:spPr>
      <dgm:t>
        <a:bodyPr/>
        <a:lstStyle/>
        <a:p>
          <a:pPr marL="180000" algn="l"/>
          <a:r>
            <a:rPr lang="lt-LT" b="1" dirty="0" smtClean="0">
              <a:solidFill>
                <a:schemeClr val="bg1"/>
              </a:solidFill>
            </a:rPr>
            <a:t>Technologinių procesų pažinimas, atlikimas ir rezultatų pristatymas</a:t>
          </a:r>
          <a:endParaRPr lang="en-US" dirty="0">
            <a:solidFill>
              <a:schemeClr val="bg1"/>
            </a:solidFill>
          </a:endParaRPr>
        </a:p>
      </dgm:t>
    </dgm:pt>
    <dgm:pt modelId="{7FB23984-FEF4-4E50-BCEB-25123BF7F088}" type="parTrans" cxnId="{A79D74A2-4B49-44A7-AD41-2FB03D95A7B0}">
      <dgm:prSet/>
      <dgm:spPr/>
      <dgm:t>
        <a:bodyPr/>
        <a:lstStyle/>
        <a:p>
          <a:endParaRPr lang="en-US"/>
        </a:p>
      </dgm:t>
    </dgm:pt>
    <dgm:pt modelId="{CDD360DF-3159-419D-8313-0411D95EF68B}" type="sibTrans" cxnId="{A79D74A2-4B49-44A7-AD41-2FB03D95A7B0}">
      <dgm:prSet/>
      <dgm:spPr/>
      <dgm:t>
        <a:bodyPr/>
        <a:lstStyle/>
        <a:p>
          <a:endParaRPr lang="en-US"/>
        </a:p>
      </dgm:t>
    </dgm:pt>
    <dgm:pt modelId="{914E92E6-C7C9-4A75-A13D-A33B1DEA4347}">
      <dgm:prSet phldrT="[Text]" custT="1"/>
      <dgm:spPr>
        <a:solidFill>
          <a:schemeClr val="accent2">
            <a:lumMod val="20000"/>
            <a:lumOff val="80000"/>
            <a:alpha val="90000"/>
          </a:schemeClr>
        </a:solidFill>
      </dgm:spPr>
      <dgm:t>
        <a:bodyPr/>
        <a:lstStyle/>
        <a:p>
          <a:r>
            <a:rPr lang="lt-LT" sz="1400" dirty="0" smtClean="0"/>
            <a:t>Projektinių užduočių praktinio atlikimo procesai ir pasiektų rezultatų pristatymas. </a:t>
          </a:r>
          <a:endParaRPr lang="en-US" sz="1400" dirty="0"/>
        </a:p>
      </dgm:t>
    </dgm:pt>
    <dgm:pt modelId="{B65A7FF6-8C8E-40D7-8009-FEBA658F9F71}" type="parTrans" cxnId="{CA50D097-9201-43B9-A441-A71C12DE3B95}">
      <dgm:prSet/>
      <dgm:spPr/>
      <dgm:t>
        <a:bodyPr/>
        <a:lstStyle/>
        <a:p>
          <a:endParaRPr lang="en-US"/>
        </a:p>
      </dgm:t>
    </dgm:pt>
    <dgm:pt modelId="{62D6DFE8-18B9-4EA6-B8EC-CB278CB027BD}" type="sibTrans" cxnId="{CA50D097-9201-43B9-A441-A71C12DE3B95}">
      <dgm:prSet/>
      <dgm:spPr/>
      <dgm:t>
        <a:bodyPr/>
        <a:lstStyle/>
        <a:p>
          <a:endParaRPr lang="en-US"/>
        </a:p>
      </dgm:t>
    </dgm:pt>
    <dgm:pt modelId="{E77AA00F-88B7-48B6-A5D7-BBC2C4EE485C}">
      <dgm:prSet phldrT="[Text]" custT="1"/>
      <dgm:spPr>
        <a:solidFill>
          <a:schemeClr val="accent2">
            <a:lumMod val="20000"/>
            <a:lumOff val="80000"/>
            <a:alpha val="90000"/>
          </a:schemeClr>
        </a:solidFill>
      </dgm:spPr>
      <dgm:t>
        <a:bodyPr/>
        <a:lstStyle/>
        <a:p>
          <a:r>
            <a:rPr lang="lt-LT" sz="1400" dirty="0" smtClean="0"/>
            <a:t>Medžiagų pažinimas, jų pritaikymas projektinėms užduotims atlikti.</a:t>
          </a:r>
          <a:endParaRPr lang="en-US" sz="1400" dirty="0"/>
        </a:p>
      </dgm:t>
    </dgm:pt>
    <dgm:pt modelId="{5855D2DE-4581-443A-8B24-76D3B2FA866A}" type="parTrans" cxnId="{F37220DD-9CE4-4C62-9925-ED07D951A1D3}">
      <dgm:prSet/>
      <dgm:spPr/>
      <dgm:t>
        <a:bodyPr/>
        <a:lstStyle/>
        <a:p>
          <a:endParaRPr lang="en-US"/>
        </a:p>
      </dgm:t>
    </dgm:pt>
    <dgm:pt modelId="{E4F5A027-672F-42AB-A8F1-3D80F91680EE}" type="sibTrans" cxnId="{F37220DD-9CE4-4C62-9925-ED07D951A1D3}">
      <dgm:prSet/>
      <dgm:spPr/>
      <dgm:t>
        <a:bodyPr/>
        <a:lstStyle/>
        <a:p>
          <a:endParaRPr lang="en-US"/>
        </a:p>
      </dgm:t>
    </dgm:pt>
    <dgm:pt modelId="{2B1E6D6A-6975-4D29-A066-258275151D95}" type="pres">
      <dgm:prSet presAssocID="{A6056855-0750-426C-9BF9-1381A96846F6}" presName="Name0" presStyleCnt="0">
        <dgm:presLayoutVars>
          <dgm:dir/>
          <dgm:animLvl val="lvl"/>
          <dgm:resizeHandles val="exact"/>
        </dgm:presLayoutVars>
      </dgm:prSet>
      <dgm:spPr/>
      <dgm:t>
        <a:bodyPr/>
        <a:lstStyle/>
        <a:p>
          <a:endParaRPr lang="en-US"/>
        </a:p>
      </dgm:t>
    </dgm:pt>
    <dgm:pt modelId="{C9B3BA7F-1130-41EE-AD2A-94970E6534D1}" type="pres">
      <dgm:prSet presAssocID="{BB7D00BF-15F6-4C26-A499-96E3EA3E2F82}" presName="linNode" presStyleCnt="0"/>
      <dgm:spPr/>
    </dgm:pt>
    <dgm:pt modelId="{FD5A1C32-6684-4C36-80B7-060F20F57916}" type="pres">
      <dgm:prSet presAssocID="{BB7D00BF-15F6-4C26-A499-96E3EA3E2F82}" presName="parentText" presStyleLbl="node1" presStyleIdx="0" presStyleCnt="4">
        <dgm:presLayoutVars>
          <dgm:chMax val="1"/>
          <dgm:bulletEnabled val="1"/>
        </dgm:presLayoutVars>
      </dgm:prSet>
      <dgm:spPr/>
      <dgm:t>
        <a:bodyPr/>
        <a:lstStyle/>
        <a:p>
          <a:endParaRPr lang="en-US"/>
        </a:p>
      </dgm:t>
    </dgm:pt>
    <dgm:pt modelId="{23F2BED3-0C12-40DA-A7D9-2E357F602DF2}" type="pres">
      <dgm:prSet presAssocID="{BB7D00BF-15F6-4C26-A499-96E3EA3E2F82}" presName="descendantText" presStyleLbl="alignAccFollowNode1" presStyleIdx="0" presStyleCnt="4">
        <dgm:presLayoutVars>
          <dgm:bulletEnabled val="1"/>
        </dgm:presLayoutVars>
      </dgm:prSet>
      <dgm:spPr/>
      <dgm:t>
        <a:bodyPr/>
        <a:lstStyle/>
        <a:p>
          <a:endParaRPr lang="en-US"/>
        </a:p>
      </dgm:t>
    </dgm:pt>
    <dgm:pt modelId="{9E0B7684-BCB7-4393-97D9-693ADF5E99CE}" type="pres">
      <dgm:prSet presAssocID="{502C0EB0-A236-41C5-9369-3AA24B4C5B0A}" presName="sp" presStyleCnt="0"/>
      <dgm:spPr/>
    </dgm:pt>
    <dgm:pt modelId="{ECC19041-5E4C-4234-8C52-6EBD1DF7782A}" type="pres">
      <dgm:prSet presAssocID="{82D0F678-3AB5-4908-87A9-F11496AC2D4B}" presName="linNode" presStyleCnt="0"/>
      <dgm:spPr/>
    </dgm:pt>
    <dgm:pt modelId="{D4DEDD5C-54F8-4CDA-86C0-A9976088FD98}" type="pres">
      <dgm:prSet presAssocID="{82D0F678-3AB5-4908-87A9-F11496AC2D4B}" presName="parentText" presStyleLbl="node1" presStyleIdx="1" presStyleCnt="4">
        <dgm:presLayoutVars>
          <dgm:chMax val="1"/>
          <dgm:bulletEnabled val="1"/>
        </dgm:presLayoutVars>
      </dgm:prSet>
      <dgm:spPr/>
      <dgm:t>
        <a:bodyPr/>
        <a:lstStyle/>
        <a:p>
          <a:endParaRPr lang="en-US"/>
        </a:p>
      </dgm:t>
    </dgm:pt>
    <dgm:pt modelId="{3683342D-B5C2-4C3E-9695-453635398A4E}" type="pres">
      <dgm:prSet presAssocID="{82D0F678-3AB5-4908-87A9-F11496AC2D4B}" presName="descendantText" presStyleLbl="alignAccFollowNode1" presStyleIdx="1" presStyleCnt="4">
        <dgm:presLayoutVars>
          <dgm:bulletEnabled val="1"/>
        </dgm:presLayoutVars>
      </dgm:prSet>
      <dgm:spPr/>
      <dgm:t>
        <a:bodyPr/>
        <a:lstStyle/>
        <a:p>
          <a:endParaRPr lang="en-US"/>
        </a:p>
      </dgm:t>
    </dgm:pt>
    <dgm:pt modelId="{2EF5DC61-8787-4B1D-9BD9-C3D553895D63}" type="pres">
      <dgm:prSet presAssocID="{3E664593-441C-4F7F-A024-5C6C40B5A09B}" presName="sp" presStyleCnt="0"/>
      <dgm:spPr/>
    </dgm:pt>
    <dgm:pt modelId="{5F61B884-7EBD-43FC-B865-55F3B6810E09}" type="pres">
      <dgm:prSet presAssocID="{5A8AFAF0-1F9B-40FB-B9B9-D12DF6B80CDD}" presName="linNode" presStyleCnt="0"/>
      <dgm:spPr/>
    </dgm:pt>
    <dgm:pt modelId="{530C71B4-9B68-40BB-B024-E02A03DD3D77}" type="pres">
      <dgm:prSet presAssocID="{5A8AFAF0-1F9B-40FB-B9B9-D12DF6B80CDD}" presName="parentText" presStyleLbl="node1" presStyleIdx="2" presStyleCnt="4">
        <dgm:presLayoutVars>
          <dgm:chMax val="1"/>
          <dgm:bulletEnabled val="1"/>
        </dgm:presLayoutVars>
      </dgm:prSet>
      <dgm:spPr/>
      <dgm:t>
        <a:bodyPr/>
        <a:lstStyle/>
        <a:p>
          <a:endParaRPr lang="en-US"/>
        </a:p>
      </dgm:t>
    </dgm:pt>
    <dgm:pt modelId="{5FCEB213-6157-4655-A514-05A414E1980D}" type="pres">
      <dgm:prSet presAssocID="{5A8AFAF0-1F9B-40FB-B9B9-D12DF6B80CDD}" presName="descendantText" presStyleLbl="alignAccFollowNode1" presStyleIdx="2" presStyleCnt="4">
        <dgm:presLayoutVars>
          <dgm:bulletEnabled val="1"/>
        </dgm:presLayoutVars>
      </dgm:prSet>
      <dgm:spPr/>
      <dgm:t>
        <a:bodyPr/>
        <a:lstStyle/>
        <a:p>
          <a:endParaRPr lang="en-US"/>
        </a:p>
      </dgm:t>
    </dgm:pt>
    <dgm:pt modelId="{D181A591-A980-41AB-AB57-307223360A55}" type="pres">
      <dgm:prSet presAssocID="{37F22A8E-B7C6-4843-826D-B907BC2F16FD}" presName="sp" presStyleCnt="0"/>
      <dgm:spPr/>
    </dgm:pt>
    <dgm:pt modelId="{B67E7950-D2CD-4A2A-A3B3-E68E1D13806E}" type="pres">
      <dgm:prSet presAssocID="{AEE869E8-BD8A-4EE7-A525-109B7E66BA45}" presName="linNode" presStyleCnt="0"/>
      <dgm:spPr/>
    </dgm:pt>
    <dgm:pt modelId="{2C8AD389-2AC8-4FD3-8D65-26AA415B1326}" type="pres">
      <dgm:prSet presAssocID="{AEE869E8-BD8A-4EE7-A525-109B7E66BA45}" presName="parentText" presStyleLbl="node1" presStyleIdx="3" presStyleCnt="4">
        <dgm:presLayoutVars>
          <dgm:chMax val="1"/>
          <dgm:bulletEnabled val="1"/>
        </dgm:presLayoutVars>
      </dgm:prSet>
      <dgm:spPr/>
      <dgm:t>
        <a:bodyPr/>
        <a:lstStyle/>
        <a:p>
          <a:endParaRPr lang="en-US"/>
        </a:p>
      </dgm:t>
    </dgm:pt>
    <dgm:pt modelId="{346B97CF-45A0-44B1-9DEB-AF247ABC02FE}" type="pres">
      <dgm:prSet presAssocID="{AEE869E8-BD8A-4EE7-A525-109B7E66BA45}" presName="descendantText" presStyleLbl="alignAccFollowNode1" presStyleIdx="3" presStyleCnt="4">
        <dgm:presLayoutVars>
          <dgm:bulletEnabled val="1"/>
        </dgm:presLayoutVars>
      </dgm:prSet>
      <dgm:spPr/>
      <dgm:t>
        <a:bodyPr/>
        <a:lstStyle/>
        <a:p>
          <a:endParaRPr lang="en-US"/>
        </a:p>
      </dgm:t>
    </dgm:pt>
  </dgm:ptLst>
  <dgm:cxnLst>
    <dgm:cxn modelId="{F6CFF110-9DDF-4245-9633-A74644794435}" type="presOf" srcId="{5A8AFAF0-1F9B-40FB-B9B9-D12DF6B80CDD}" destId="{530C71B4-9B68-40BB-B024-E02A03DD3D77}" srcOrd="0" destOrd="0" presId="urn:microsoft.com/office/officeart/2005/8/layout/vList5"/>
    <dgm:cxn modelId="{DA700D95-3719-4D23-AF6C-5F3F6E3E7434}" type="presOf" srcId="{CDB368E4-999A-4624-95F6-88289323BCFE}" destId="{23F2BED3-0C12-40DA-A7D9-2E357F602DF2}" srcOrd="0" destOrd="0" presId="urn:microsoft.com/office/officeart/2005/8/layout/vList5"/>
    <dgm:cxn modelId="{F37220DD-9CE4-4C62-9925-ED07D951A1D3}" srcId="{5A8AFAF0-1F9B-40FB-B9B9-D12DF6B80CDD}" destId="{E77AA00F-88B7-48B6-A5D7-BBC2C4EE485C}" srcOrd="0" destOrd="0" parTransId="{5855D2DE-4581-443A-8B24-76D3B2FA866A}" sibTransId="{E4F5A027-672F-42AB-A8F1-3D80F91680EE}"/>
    <dgm:cxn modelId="{55AC19B1-9F57-4F17-97BC-E9EF25DBFD38}" type="presOf" srcId="{914E92E6-C7C9-4A75-A13D-A33B1DEA4347}" destId="{346B97CF-45A0-44B1-9DEB-AF247ABC02FE}" srcOrd="0" destOrd="0" presId="urn:microsoft.com/office/officeart/2005/8/layout/vList5"/>
    <dgm:cxn modelId="{802E4BEB-677C-47A0-999B-9BE744E968C9}" srcId="{BB7D00BF-15F6-4C26-A499-96E3EA3E2F82}" destId="{CDB368E4-999A-4624-95F6-88289323BCFE}" srcOrd="0" destOrd="0" parTransId="{A4EDF719-D485-43CC-A7F2-0742408E1FCD}" sibTransId="{03FD6C05-D24C-4B4F-BB9A-E77754E0B5A0}"/>
    <dgm:cxn modelId="{707AC457-DFAD-495C-B13A-9A7B578C2A1C}" srcId="{A6056855-0750-426C-9BF9-1381A96846F6}" destId="{5A8AFAF0-1F9B-40FB-B9B9-D12DF6B80CDD}" srcOrd="2" destOrd="0" parTransId="{89C4CF31-7280-4691-9240-14F3EB51D2C0}" sibTransId="{37F22A8E-B7C6-4843-826D-B907BC2F16FD}"/>
    <dgm:cxn modelId="{E1D3E7B7-A74C-4038-8B6E-E51F4C064F57}" type="presOf" srcId="{AEE869E8-BD8A-4EE7-A525-109B7E66BA45}" destId="{2C8AD389-2AC8-4FD3-8D65-26AA415B1326}" srcOrd="0" destOrd="0" presId="urn:microsoft.com/office/officeart/2005/8/layout/vList5"/>
    <dgm:cxn modelId="{A79D74A2-4B49-44A7-AD41-2FB03D95A7B0}" srcId="{A6056855-0750-426C-9BF9-1381A96846F6}" destId="{AEE869E8-BD8A-4EE7-A525-109B7E66BA45}" srcOrd="3" destOrd="0" parTransId="{7FB23984-FEF4-4E50-BCEB-25123BF7F088}" sibTransId="{CDD360DF-3159-419D-8313-0411D95EF68B}"/>
    <dgm:cxn modelId="{CA50D097-9201-43B9-A441-A71C12DE3B95}" srcId="{AEE869E8-BD8A-4EE7-A525-109B7E66BA45}" destId="{914E92E6-C7C9-4A75-A13D-A33B1DEA4347}" srcOrd="0" destOrd="0" parTransId="{B65A7FF6-8C8E-40D7-8009-FEBA658F9F71}" sibTransId="{62D6DFE8-18B9-4EA6-B8EC-CB278CB027BD}"/>
    <dgm:cxn modelId="{94A72253-9420-4ADE-9D95-1153BE1D08A1}" type="presOf" srcId="{BB7D00BF-15F6-4C26-A499-96E3EA3E2F82}" destId="{FD5A1C32-6684-4C36-80B7-060F20F57916}" srcOrd="0" destOrd="0" presId="urn:microsoft.com/office/officeart/2005/8/layout/vList5"/>
    <dgm:cxn modelId="{AD241A22-ADFD-4823-A9FB-50C233D08CA7}" srcId="{A6056855-0750-426C-9BF9-1381A96846F6}" destId="{82D0F678-3AB5-4908-87A9-F11496AC2D4B}" srcOrd="1" destOrd="0" parTransId="{518917E3-BC3C-4FC8-B204-73E8D2E32C13}" sibTransId="{3E664593-441C-4F7F-A024-5C6C40B5A09B}"/>
    <dgm:cxn modelId="{064084A2-8741-481A-940A-09D296E73735}" type="presOf" srcId="{E77AA00F-88B7-48B6-A5D7-BBC2C4EE485C}" destId="{5FCEB213-6157-4655-A514-05A414E1980D}" srcOrd="0" destOrd="0" presId="urn:microsoft.com/office/officeart/2005/8/layout/vList5"/>
    <dgm:cxn modelId="{6F4F25C0-2829-4508-87B7-51F2E5B7FAC4}" type="presOf" srcId="{82D0F678-3AB5-4908-87A9-F11496AC2D4B}" destId="{D4DEDD5C-54F8-4CDA-86C0-A9976088FD98}" srcOrd="0" destOrd="0" presId="urn:microsoft.com/office/officeart/2005/8/layout/vList5"/>
    <dgm:cxn modelId="{B38E435A-DAC1-42E9-954E-FE7218D39777}" srcId="{A6056855-0750-426C-9BF9-1381A96846F6}" destId="{BB7D00BF-15F6-4C26-A499-96E3EA3E2F82}" srcOrd="0" destOrd="0" parTransId="{FAC3873C-45A9-45CB-BD9F-6B67B5216101}" sibTransId="{502C0EB0-A236-41C5-9369-3AA24B4C5B0A}"/>
    <dgm:cxn modelId="{AEAB27DD-39C4-4A0E-84EA-9589B92B8F7C}" srcId="{82D0F678-3AB5-4908-87A9-F11496AC2D4B}" destId="{BFF200C4-BEA5-4ED6-987E-F21F092C34F8}" srcOrd="0" destOrd="0" parTransId="{12B54C39-200A-4301-8E62-DD80749CC10F}" sibTransId="{221E7B46-7C8F-4A93-A173-93B66BF26DFC}"/>
    <dgm:cxn modelId="{7F40B273-720C-45E3-A3B2-F9FB0D750AA6}" type="presOf" srcId="{BFF200C4-BEA5-4ED6-987E-F21F092C34F8}" destId="{3683342D-B5C2-4C3E-9695-453635398A4E}" srcOrd="0" destOrd="0" presId="urn:microsoft.com/office/officeart/2005/8/layout/vList5"/>
    <dgm:cxn modelId="{A0BFD7D4-4F93-43F1-AF4A-966FF3597692}" type="presOf" srcId="{A6056855-0750-426C-9BF9-1381A96846F6}" destId="{2B1E6D6A-6975-4D29-A066-258275151D95}" srcOrd="0" destOrd="0" presId="urn:microsoft.com/office/officeart/2005/8/layout/vList5"/>
    <dgm:cxn modelId="{AF46D34F-7AB7-42D1-8413-D0F913589384}" type="presParOf" srcId="{2B1E6D6A-6975-4D29-A066-258275151D95}" destId="{C9B3BA7F-1130-41EE-AD2A-94970E6534D1}" srcOrd="0" destOrd="0" presId="urn:microsoft.com/office/officeart/2005/8/layout/vList5"/>
    <dgm:cxn modelId="{CFD837C7-CCB8-4068-96EC-0655948480D2}" type="presParOf" srcId="{C9B3BA7F-1130-41EE-AD2A-94970E6534D1}" destId="{FD5A1C32-6684-4C36-80B7-060F20F57916}" srcOrd="0" destOrd="0" presId="urn:microsoft.com/office/officeart/2005/8/layout/vList5"/>
    <dgm:cxn modelId="{FC956BAE-B872-409A-BC03-EA6439ABF1CD}" type="presParOf" srcId="{C9B3BA7F-1130-41EE-AD2A-94970E6534D1}" destId="{23F2BED3-0C12-40DA-A7D9-2E357F602DF2}" srcOrd="1" destOrd="0" presId="urn:microsoft.com/office/officeart/2005/8/layout/vList5"/>
    <dgm:cxn modelId="{8577C152-9F2C-4A16-9745-5523A2C0157C}" type="presParOf" srcId="{2B1E6D6A-6975-4D29-A066-258275151D95}" destId="{9E0B7684-BCB7-4393-97D9-693ADF5E99CE}" srcOrd="1" destOrd="0" presId="urn:microsoft.com/office/officeart/2005/8/layout/vList5"/>
    <dgm:cxn modelId="{E66CAE7F-2308-44E0-889D-F48A37FFD6D9}" type="presParOf" srcId="{2B1E6D6A-6975-4D29-A066-258275151D95}" destId="{ECC19041-5E4C-4234-8C52-6EBD1DF7782A}" srcOrd="2" destOrd="0" presId="urn:microsoft.com/office/officeart/2005/8/layout/vList5"/>
    <dgm:cxn modelId="{79D287A9-5F0A-4AFC-96BF-6993787AEDD2}" type="presParOf" srcId="{ECC19041-5E4C-4234-8C52-6EBD1DF7782A}" destId="{D4DEDD5C-54F8-4CDA-86C0-A9976088FD98}" srcOrd="0" destOrd="0" presId="urn:microsoft.com/office/officeart/2005/8/layout/vList5"/>
    <dgm:cxn modelId="{061C9B13-1667-4F54-905E-D9FAB572AAEB}" type="presParOf" srcId="{ECC19041-5E4C-4234-8C52-6EBD1DF7782A}" destId="{3683342D-B5C2-4C3E-9695-453635398A4E}" srcOrd="1" destOrd="0" presId="urn:microsoft.com/office/officeart/2005/8/layout/vList5"/>
    <dgm:cxn modelId="{D02E698D-D72F-49A1-9497-E6C9BF51A451}" type="presParOf" srcId="{2B1E6D6A-6975-4D29-A066-258275151D95}" destId="{2EF5DC61-8787-4B1D-9BD9-C3D553895D63}" srcOrd="3" destOrd="0" presId="urn:microsoft.com/office/officeart/2005/8/layout/vList5"/>
    <dgm:cxn modelId="{862CBE83-640C-42C5-9FC5-2D7B5033E180}" type="presParOf" srcId="{2B1E6D6A-6975-4D29-A066-258275151D95}" destId="{5F61B884-7EBD-43FC-B865-55F3B6810E09}" srcOrd="4" destOrd="0" presId="urn:microsoft.com/office/officeart/2005/8/layout/vList5"/>
    <dgm:cxn modelId="{E12F2CB4-2AFA-4784-9006-0E110BCDAD40}" type="presParOf" srcId="{5F61B884-7EBD-43FC-B865-55F3B6810E09}" destId="{530C71B4-9B68-40BB-B024-E02A03DD3D77}" srcOrd="0" destOrd="0" presId="urn:microsoft.com/office/officeart/2005/8/layout/vList5"/>
    <dgm:cxn modelId="{AE8D9374-E7B6-4330-AE20-C153FD3F42A8}" type="presParOf" srcId="{5F61B884-7EBD-43FC-B865-55F3B6810E09}" destId="{5FCEB213-6157-4655-A514-05A414E1980D}" srcOrd="1" destOrd="0" presId="urn:microsoft.com/office/officeart/2005/8/layout/vList5"/>
    <dgm:cxn modelId="{E03B5A2D-EB36-49D8-978F-A5C07785B79E}" type="presParOf" srcId="{2B1E6D6A-6975-4D29-A066-258275151D95}" destId="{D181A591-A980-41AB-AB57-307223360A55}" srcOrd="5" destOrd="0" presId="urn:microsoft.com/office/officeart/2005/8/layout/vList5"/>
    <dgm:cxn modelId="{2C6F53E7-0901-4941-98FE-76CB329D32CC}" type="presParOf" srcId="{2B1E6D6A-6975-4D29-A066-258275151D95}" destId="{B67E7950-D2CD-4A2A-A3B3-E68E1D13806E}" srcOrd="6" destOrd="0" presId="urn:microsoft.com/office/officeart/2005/8/layout/vList5"/>
    <dgm:cxn modelId="{148BC28F-3450-4195-87EC-D2A90A021CFC}" type="presParOf" srcId="{B67E7950-D2CD-4A2A-A3B3-E68E1D13806E}" destId="{2C8AD389-2AC8-4FD3-8D65-26AA415B1326}" srcOrd="0" destOrd="0" presId="urn:microsoft.com/office/officeart/2005/8/layout/vList5"/>
    <dgm:cxn modelId="{4AA933F1-723A-4E7F-8006-6AC4010E9241}" type="presParOf" srcId="{B67E7950-D2CD-4A2A-A3B3-E68E1D13806E}" destId="{346B97CF-45A0-44B1-9DEB-AF247ABC02F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915251-1DFE-4734-9CD3-812319D73F5A}">
      <dsp:nvSpPr>
        <dsp:cNvPr id="0" name=""/>
        <dsp:cNvSpPr/>
      </dsp:nvSpPr>
      <dsp:spPr>
        <a:xfrm>
          <a:off x="2571" y="16133"/>
          <a:ext cx="2507456" cy="864000"/>
        </a:xfrm>
        <a:prstGeom prst="rect">
          <a:avLst/>
        </a:prstGeom>
        <a:solidFill>
          <a:schemeClr val="accent4">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lt-LT" sz="2000" kern="1200" dirty="0" smtClean="0"/>
            <a:t>Patirtinis ugdymas</a:t>
          </a:r>
          <a:endParaRPr lang="en-US" sz="2000" kern="1200" dirty="0"/>
        </a:p>
      </dsp:txBody>
      <dsp:txXfrm>
        <a:off x="2571" y="16133"/>
        <a:ext cx="2507456" cy="864000"/>
      </dsp:txXfrm>
    </dsp:sp>
    <dsp:sp modelId="{DDD6550D-B7F1-4286-BE51-644879A4FBE3}">
      <dsp:nvSpPr>
        <dsp:cNvPr id="0" name=""/>
        <dsp:cNvSpPr/>
      </dsp:nvSpPr>
      <dsp:spPr>
        <a:xfrm>
          <a:off x="2571" y="880133"/>
          <a:ext cx="2507456" cy="2618472"/>
        </a:xfrm>
        <a:prstGeom prst="rect">
          <a:avLst/>
        </a:prstGeom>
        <a:solidFill>
          <a:schemeClr val="accent4">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t-LT" sz="1200" kern="1200" dirty="0" smtClean="0">
              <a:solidFill>
                <a:srgbClr val="002060"/>
              </a:solidFill>
              <a:latin typeface="Arial" pitchFamily="34" charset="0"/>
              <a:cs typeface="Arial" pitchFamily="34" charset="0"/>
            </a:rPr>
            <a:t>Organizuotas procesas, kurio metu tiesioginio patyrimo dėka dalyviai konstruoja (</a:t>
          </a:r>
          <a:r>
            <a:rPr lang="lt-LT" sz="1200" i="1" kern="1200" dirty="0" smtClean="0">
              <a:solidFill>
                <a:srgbClr val="002060"/>
              </a:solidFill>
              <a:latin typeface="Arial" pitchFamily="34" charset="0"/>
              <a:cs typeface="Arial" pitchFamily="34" charset="0"/>
            </a:rPr>
            <a:t>construct</a:t>
          </a:r>
          <a:r>
            <a:rPr lang="lt-LT" sz="1200" kern="1200" dirty="0" smtClean="0">
              <a:solidFill>
                <a:srgbClr val="002060"/>
              </a:solidFill>
              <a:latin typeface="Arial" pitchFamily="34" charset="0"/>
              <a:cs typeface="Arial" pitchFamily="34" charset="0"/>
            </a:rPr>
            <a:t>) žinias ir įgūdžius, kurias vėliau gali pritaikyti gyvenime.</a:t>
          </a:r>
          <a:endParaRPr lang="en-US" sz="1200" kern="1200" dirty="0">
            <a:solidFill>
              <a:srgbClr val="002060"/>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endParaRPr lang="en-US" sz="1200" kern="1200" dirty="0">
            <a:solidFill>
              <a:srgbClr val="002060"/>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lt-LT" sz="1200" i="1" kern="1200" dirty="0" smtClean="0">
              <a:solidFill>
                <a:srgbClr val="002060"/>
              </a:solidFill>
              <a:latin typeface="Arial" pitchFamily="34" charset="0"/>
              <a:cs typeface="Arial" pitchFamily="34" charset="0"/>
            </a:rPr>
            <a:t>Patirtinis ugdymas įvyksta tuomet, kai asmuo įsitraukia į įvairias veiklas, po to apmąsto savo patirtį ir šios analizės dėka pasiekia naudingų įžvalgų, kurias integruoja į savo besikeičiantį mąstymą bei elgesį </a:t>
          </a:r>
        </a:p>
      </dsp:txBody>
      <dsp:txXfrm>
        <a:off x="2571" y="880133"/>
        <a:ext cx="2507456" cy="2618472"/>
      </dsp:txXfrm>
    </dsp:sp>
    <dsp:sp modelId="{ABD69A3E-2117-4170-9A80-1C1E1D6B5FBE}">
      <dsp:nvSpPr>
        <dsp:cNvPr id="0" name=""/>
        <dsp:cNvSpPr/>
      </dsp:nvSpPr>
      <dsp:spPr>
        <a:xfrm>
          <a:off x="2861071" y="16133"/>
          <a:ext cx="2507456" cy="864000"/>
        </a:xfrm>
        <a:prstGeom prst="rect">
          <a:avLst/>
        </a:prstGeom>
        <a:solidFill>
          <a:schemeClr val="accent4">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lt-LT" sz="2000" kern="1200" dirty="0" smtClean="0"/>
            <a:t>Integruotas ugdymas</a:t>
          </a:r>
          <a:endParaRPr lang="en-US" sz="2000" kern="1200" dirty="0"/>
        </a:p>
      </dsp:txBody>
      <dsp:txXfrm>
        <a:off x="2861071" y="16133"/>
        <a:ext cx="2507456" cy="864000"/>
      </dsp:txXfrm>
    </dsp:sp>
    <dsp:sp modelId="{D1DF1389-67A4-4F62-859A-B32E41E4B299}">
      <dsp:nvSpPr>
        <dsp:cNvPr id="0" name=""/>
        <dsp:cNvSpPr/>
      </dsp:nvSpPr>
      <dsp:spPr>
        <a:xfrm>
          <a:off x="2861071" y="880133"/>
          <a:ext cx="2507456" cy="2618472"/>
        </a:xfrm>
        <a:prstGeom prst="rect">
          <a:avLst/>
        </a:prstGeom>
        <a:solidFill>
          <a:schemeClr val="accent4">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err="1" smtClean="0">
              <a:solidFill>
                <a:srgbClr val="002060"/>
              </a:solidFill>
              <a:latin typeface="Arial" pitchFamily="34" charset="0"/>
              <a:cs typeface="Arial" pitchFamily="34" charset="0"/>
            </a:rPr>
            <a:t>Šiuolaikiškas</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metodas</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pagrįstas</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mokomųjų</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dalykų</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jungimu</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pagal</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temas</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reiškinių</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tyrimu</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ir</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aptarimu</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teminiu</a:t>
          </a:r>
          <a:r>
            <a:rPr lang="en-US" sz="1200" b="0" kern="1200" dirty="0" smtClean="0">
              <a:solidFill>
                <a:srgbClr val="002060"/>
              </a:solidFill>
              <a:latin typeface="Arial" pitchFamily="34" charset="0"/>
              <a:cs typeface="Arial" pitchFamily="34" charset="0"/>
            </a:rPr>
            <a:t> </a:t>
          </a:r>
          <a:r>
            <a:rPr lang="en-US" sz="1200" b="0" kern="1200" dirty="0" err="1" smtClean="0">
              <a:solidFill>
                <a:srgbClr val="002060"/>
              </a:solidFill>
              <a:latin typeface="Arial" pitchFamily="34" charset="0"/>
              <a:cs typeface="Arial" pitchFamily="34" charset="0"/>
            </a:rPr>
            <a:t>integravimu</a:t>
          </a:r>
          <a:r>
            <a:rPr lang="en-US" sz="1200" b="0" kern="1200" dirty="0" smtClean="0">
              <a:solidFill>
                <a:srgbClr val="002060"/>
              </a:solidFill>
              <a:latin typeface="Arial" pitchFamily="34" charset="0"/>
              <a:cs typeface="Arial" pitchFamily="34" charset="0"/>
            </a:rPr>
            <a:t>). </a:t>
          </a:r>
          <a:endParaRPr lang="en-US" sz="1200" b="0" kern="1200" dirty="0">
            <a:solidFill>
              <a:srgbClr val="002060"/>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endParaRPr lang="en-US" sz="1200" b="0" kern="1200" dirty="0">
            <a:solidFill>
              <a:srgbClr val="002060"/>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n-US" sz="1200" i="1" kern="1200" dirty="0" err="1" smtClean="0">
              <a:solidFill>
                <a:srgbClr val="002060"/>
              </a:solidFill>
              <a:latin typeface="Arial" pitchFamily="34" charset="0"/>
              <a:cs typeface="Arial" pitchFamily="34" charset="0"/>
            </a:rPr>
            <a:t>Bendrieji</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ir</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dalykiniai</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gebėjimai</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ugdomi</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aptariant</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tikrovės</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reiškinius</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sprendžiant</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problemas</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bendradarbiaujant</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grupėje</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tyrinėjant</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rengiant</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projektus</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atliekant</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kūrybines</a:t>
          </a:r>
          <a:r>
            <a:rPr lang="en-US" sz="1200" i="1" kern="1200" dirty="0" smtClean="0">
              <a:solidFill>
                <a:srgbClr val="002060"/>
              </a:solidFill>
              <a:latin typeface="Arial" pitchFamily="34" charset="0"/>
              <a:cs typeface="Arial" pitchFamily="34" charset="0"/>
            </a:rPr>
            <a:t> </a:t>
          </a:r>
          <a:r>
            <a:rPr lang="en-US" sz="1200" i="1" kern="1200" dirty="0" err="1" smtClean="0">
              <a:solidFill>
                <a:srgbClr val="002060"/>
              </a:solidFill>
              <a:latin typeface="Arial" pitchFamily="34" charset="0"/>
              <a:cs typeface="Arial" pitchFamily="34" charset="0"/>
            </a:rPr>
            <a:t>užduotis</a:t>
          </a:r>
          <a:r>
            <a:rPr lang="en-US" sz="1200" i="1" kern="1200" dirty="0" smtClean="0">
              <a:solidFill>
                <a:srgbClr val="002060"/>
              </a:solidFill>
              <a:latin typeface="Arial" pitchFamily="34" charset="0"/>
              <a:cs typeface="Arial" pitchFamily="34" charset="0"/>
            </a:rPr>
            <a:t>.</a:t>
          </a:r>
          <a:endParaRPr lang="en-US" sz="1200" kern="1200" dirty="0">
            <a:solidFill>
              <a:srgbClr val="002060"/>
            </a:solidFill>
            <a:latin typeface="Arial" pitchFamily="34" charset="0"/>
            <a:cs typeface="Arial" pitchFamily="34" charset="0"/>
          </a:endParaRPr>
        </a:p>
      </dsp:txBody>
      <dsp:txXfrm>
        <a:off x="2861071" y="880133"/>
        <a:ext cx="2507456" cy="2618472"/>
      </dsp:txXfrm>
    </dsp:sp>
    <dsp:sp modelId="{BAED6279-491D-465E-8393-204C7620CC26}">
      <dsp:nvSpPr>
        <dsp:cNvPr id="0" name=""/>
        <dsp:cNvSpPr/>
      </dsp:nvSpPr>
      <dsp:spPr>
        <a:xfrm>
          <a:off x="5719571" y="16133"/>
          <a:ext cx="2507456" cy="864000"/>
        </a:xfrm>
        <a:prstGeom prst="rect">
          <a:avLst/>
        </a:prstGeom>
        <a:solidFill>
          <a:schemeClr val="accent4">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lt-LT" sz="2000" kern="1200" dirty="0" smtClean="0"/>
            <a:t>Probleminis mokymasis</a:t>
          </a:r>
          <a:endParaRPr lang="en-US" sz="2000" kern="1200" dirty="0"/>
        </a:p>
      </dsp:txBody>
      <dsp:txXfrm>
        <a:off x="5719571" y="16133"/>
        <a:ext cx="2507456" cy="864000"/>
      </dsp:txXfrm>
    </dsp:sp>
    <dsp:sp modelId="{1C645A8D-94E1-4975-B1F9-1CF05B73766F}">
      <dsp:nvSpPr>
        <dsp:cNvPr id="0" name=""/>
        <dsp:cNvSpPr/>
      </dsp:nvSpPr>
      <dsp:spPr>
        <a:xfrm>
          <a:off x="5719571" y="880133"/>
          <a:ext cx="2507456" cy="2618472"/>
        </a:xfrm>
        <a:prstGeom prst="rect">
          <a:avLst/>
        </a:prstGeom>
        <a:solidFill>
          <a:schemeClr val="accent4">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t-LT" sz="1200" kern="1200" dirty="0" smtClean="0">
              <a:solidFill>
                <a:srgbClr val="002060"/>
              </a:solidFill>
              <a:latin typeface="Arial" pitchFamily="34" charset="0"/>
              <a:cs typeface="Arial" pitchFamily="34" charset="0"/>
            </a:rPr>
            <a:t>Probleminis mokymas (PM) - tai mokymasis, kada darbo rezultatas yra problemos supratimas ir jos išsprendimas, o mokymosi procese pirmiausia apibrėžiama problema (Barrows 1980).</a:t>
          </a:r>
          <a:endParaRPr lang="en-US" sz="1200" b="0" kern="1200" dirty="0">
            <a:solidFill>
              <a:srgbClr val="002060"/>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endParaRPr lang="en-US" sz="1100" b="0" kern="1200" dirty="0">
            <a:solidFill>
              <a:srgbClr val="002060"/>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lt-LT" sz="1100" i="1" kern="1200" dirty="0" smtClean="0">
              <a:solidFill>
                <a:srgbClr val="002060"/>
              </a:solidFill>
              <a:latin typeface="Arial" pitchFamily="34" charset="0"/>
              <a:cs typeface="Arial" pitchFamily="34" charset="0"/>
            </a:rPr>
            <a:t>Probleminio mokymosi tikslas yra rasti geriausią problemos sprendimą. Kartu probleminis mokymasis apima ir problemos bei jos aplinkos analizės procesą, žinių aktyvavimą ir informacijos paiešką, komandinį darbą ir tik galiausiai vertingo sprendimo radimą (Zumbach, 2003).</a:t>
          </a:r>
          <a:endParaRPr lang="en-US" sz="1100" i="1" kern="1200" dirty="0">
            <a:solidFill>
              <a:srgbClr val="002060"/>
            </a:solidFill>
            <a:latin typeface="Arial" pitchFamily="34" charset="0"/>
            <a:cs typeface="Arial" pitchFamily="34" charset="0"/>
          </a:endParaRPr>
        </a:p>
      </dsp:txBody>
      <dsp:txXfrm>
        <a:off x="5719571" y="880133"/>
        <a:ext cx="2507456" cy="26184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EEF44C-C716-48B5-8F02-8AEE26824AC6}">
      <dsp:nvSpPr>
        <dsp:cNvPr id="0" name=""/>
        <dsp:cNvSpPr/>
      </dsp:nvSpPr>
      <dsp:spPr>
        <a:xfrm>
          <a:off x="3094" y="171403"/>
          <a:ext cx="1860500"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lt-LT" sz="1400" b="1" i="0" kern="1200" dirty="0" smtClean="0">
              <a:solidFill>
                <a:schemeClr val="bg1"/>
              </a:solidFill>
            </a:rPr>
            <a:t>Gamtos mokslai </a:t>
          </a:r>
          <a:endParaRPr lang="en-US" sz="1400" i="0" kern="1200" dirty="0">
            <a:solidFill>
              <a:schemeClr val="bg1"/>
            </a:solidFill>
          </a:endParaRPr>
        </a:p>
      </dsp:txBody>
      <dsp:txXfrm>
        <a:off x="3094" y="171403"/>
        <a:ext cx="1860500" cy="403200"/>
      </dsp:txXfrm>
    </dsp:sp>
    <dsp:sp modelId="{06ADAB82-48A6-48E0-8AAA-B146500591A5}">
      <dsp:nvSpPr>
        <dsp:cNvPr id="0" name=""/>
        <dsp:cNvSpPr/>
      </dsp:nvSpPr>
      <dsp:spPr>
        <a:xfrm>
          <a:off x="3094" y="574603"/>
          <a:ext cx="1860500" cy="26480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t-LT" sz="1400" kern="1200" dirty="0" smtClean="0"/>
            <a:t>gebėjimas pritaikyti įgytas žinias apie gamtos dėsnius ir procesus, siekiant suprasti pasaulyje vykstančius reiškinius ir priimti su jais susijusius argumentuotus sprendimus.</a:t>
          </a:r>
          <a:endParaRPr lang="en-US" sz="1400" kern="1200" dirty="0"/>
        </a:p>
      </dsp:txBody>
      <dsp:txXfrm>
        <a:off x="3094" y="574603"/>
        <a:ext cx="1860500" cy="2648067"/>
      </dsp:txXfrm>
    </dsp:sp>
    <dsp:sp modelId="{BC259EDB-8483-4221-A986-B34A3DDF766F}">
      <dsp:nvSpPr>
        <dsp:cNvPr id="0" name=""/>
        <dsp:cNvSpPr/>
      </dsp:nvSpPr>
      <dsp:spPr>
        <a:xfrm>
          <a:off x="2124064" y="171403"/>
          <a:ext cx="1860500"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lt-LT" sz="1400" b="1" i="0" kern="1200" dirty="0" smtClean="0">
              <a:solidFill>
                <a:schemeClr val="bg1"/>
              </a:solidFill>
            </a:rPr>
            <a:t>Technologijos </a:t>
          </a:r>
          <a:endParaRPr lang="en-US" sz="1400" i="0" kern="1200" dirty="0">
            <a:solidFill>
              <a:schemeClr val="bg1"/>
            </a:solidFill>
          </a:endParaRPr>
        </a:p>
      </dsp:txBody>
      <dsp:txXfrm>
        <a:off x="2124064" y="171403"/>
        <a:ext cx="1860500" cy="403200"/>
      </dsp:txXfrm>
    </dsp:sp>
    <dsp:sp modelId="{CFCEA71E-734E-4F74-B6B6-7C67ABC35DA1}">
      <dsp:nvSpPr>
        <dsp:cNvPr id="0" name=""/>
        <dsp:cNvSpPr/>
      </dsp:nvSpPr>
      <dsp:spPr>
        <a:xfrm>
          <a:off x="2124064" y="574603"/>
          <a:ext cx="1860500" cy="26480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t-LT" sz="1400" kern="1200" dirty="0" smtClean="0"/>
            <a:t>gebėjimas naudotis naujausiomis plačiai paplitusiomis technologijomis; </a:t>
          </a:r>
          <a:endParaRPr lang="en-US" sz="1400" kern="1200" dirty="0"/>
        </a:p>
        <a:p>
          <a:pPr marL="114300" lvl="1" indent="-114300" algn="l" defTabSz="622300">
            <a:lnSpc>
              <a:spcPct val="90000"/>
            </a:lnSpc>
            <a:spcBef>
              <a:spcPct val="0"/>
            </a:spcBef>
            <a:spcAft>
              <a:spcPct val="15000"/>
            </a:spcAft>
            <a:buChar char="••"/>
          </a:pPr>
          <a:r>
            <a:rPr lang="lt-LT" sz="1400" kern="1200" dirty="0" smtClean="0"/>
            <a:t>suprasti, kaip jos kuriamos; </a:t>
          </a:r>
          <a:endParaRPr lang="en-US" sz="1400" kern="1200" dirty="0"/>
        </a:p>
        <a:p>
          <a:pPr marL="114300" lvl="1" indent="-114300" algn="l" defTabSz="622300">
            <a:lnSpc>
              <a:spcPct val="90000"/>
            </a:lnSpc>
            <a:spcBef>
              <a:spcPct val="0"/>
            </a:spcBef>
            <a:spcAft>
              <a:spcPct val="15000"/>
            </a:spcAft>
            <a:buChar char="••"/>
          </a:pPr>
          <a:r>
            <a:rPr lang="lt-LT" sz="1400" kern="1200" dirty="0" smtClean="0"/>
            <a:t>analizuoti, kokią įtaką technologijos daro žmonėms, valstybėms, visuomenei.</a:t>
          </a:r>
          <a:endParaRPr lang="en-US" sz="1400" kern="1200" dirty="0"/>
        </a:p>
      </dsp:txBody>
      <dsp:txXfrm>
        <a:off x="2124064" y="574603"/>
        <a:ext cx="1860500" cy="2648067"/>
      </dsp:txXfrm>
    </dsp:sp>
    <dsp:sp modelId="{1E03D784-2C0D-4E18-9E59-79A43900F631}">
      <dsp:nvSpPr>
        <dsp:cNvPr id="0" name=""/>
        <dsp:cNvSpPr/>
      </dsp:nvSpPr>
      <dsp:spPr>
        <a:xfrm>
          <a:off x="4245035" y="171403"/>
          <a:ext cx="1860500"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lt-LT" sz="1400" b="1" i="0" kern="1200" dirty="0" smtClean="0">
              <a:solidFill>
                <a:schemeClr val="bg1"/>
              </a:solidFill>
            </a:rPr>
            <a:t>Inžinerija </a:t>
          </a:r>
          <a:endParaRPr lang="en-US" sz="1400" i="0" kern="1200" dirty="0">
            <a:solidFill>
              <a:schemeClr val="bg1"/>
            </a:solidFill>
          </a:endParaRPr>
        </a:p>
      </dsp:txBody>
      <dsp:txXfrm>
        <a:off x="4245035" y="171403"/>
        <a:ext cx="1860500" cy="403200"/>
      </dsp:txXfrm>
    </dsp:sp>
    <dsp:sp modelId="{1E848A09-ABCE-431C-9991-8CABA384ED82}">
      <dsp:nvSpPr>
        <dsp:cNvPr id="0" name=""/>
        <dsp:cNvSpPr/>
      </dsp:nvSpPr>
      <dsp:spPr>
        <a:xfrm>
          <a:off x="4245035" y="574603"/>
          <a:ext cx="1860500" cy="26480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t-LT" sz="1400" kern="1200" dirty="0" smtClean="0"/>
            <a:t>gebėjimas suprasti, kaip kuriami instrumentai, įrengimai, technologijos; </a:t>
          </a:r>
          <a:endParaRPr lang="en-US" sz="1400" kern="1200" dirty="0"/>
        </a:p>
        <a:p>
          <a:pPr marL="114300" lvl="1" indent="-114300" algn="l" defTabSz="622300">
            <a:lnSpc>
              <a:spcPct val="90000"/>
            </a:lnSpc>
            <a:spcBef>
              <a:spcPct val="0"/>
            </a:spcBef>
            <a:spcAft>
              <a:spcPct val="15000"/>
            </a:spcAft>
            <a:buChar char="••"/>
          </a:pPr>
          <a:r>
            <a:rPr lang="lt-LT" sz="1400" kern="1200" dirty="0" smtClean="0"/>
            <a:t>suvokti pagrindinius inžinerijos ir dizaino principus; </a:t>
          </a:r>
          <a:endParaRPr lang="en-US" sz="1400" kern="1200" dirty="0"/>
        </a:p>
        <a:p>
          <a:pPr marL="114300" lvl="1" indent="-114300" algn="l" defTabSz="622300">
            <a:lnSpc>
              <a:spcPct val="90000"/>
            </a:lnSpc>
            <a:spcBef>
              <a:spcPct val="0"/>
            </a:spcBef>
            <a:spcAft>
              <a:spcPct val="15000"/>
            </a:spcAft>
            <a:buChar char="••"/>
          </a:pPr>
          <a:r>
            <a:rPr lang="lt-LT" sz="1400" kern="1200" dirty="0" smtClean="0"/>
            <a:t>atlikti praktines užduotis, remiantis įvairių mokomųjų dalykų žiniomis.</a:t>
          </a:r>
          <a:endParaRPr lang="en-US" sz="1400" kern="1200" dirty="0"/>
        </a:p>
      </dsp:txBody>
      <dsp:txXfrm>
        <a:off x="4245035" y="574603"/>
        <a:ext cx="1860500" cy="2648067"/>
      </dsp:txXfrm>
    </dsp:sp>
    <dsp:sp modelId="{5711D574-9421-4AF9-A048-74895175EF22}">
      <dsp:nvSpPr>
        <dsp:cNvPr id="0" name=""/>
        <dsp:cNvSpPr/>
      </dsp:nvSpPr>
      <dsp:spPr>
        <a:xfrm>
          <a:off x="6366005" y="171403"/>
          <a:ext cx="1860500"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lt-LT" sz="1400" b="1" kern="1200" dirty="0" smtClean="0"/>
            <a:t>Matematika</a:t>
          </a:r>
          <a:endParaRPr lang="en-US" sz="1400" b="1" kern="1200" dirty="0"/>
        </a:p>
      </dsp:txBody>
      <dsp:txXfrm>
        <a:off x="6366005" y="171403"/>
        <a:ext cx="1860500" cy="403200"/>
      </dsp:txXfrm>
    </dsp:sp>
    <dsp:sp modelId="{9D76CF0B-938A-4BFE-B309-01D0A04E7F44}">
      <dsp:nvSpPr>
        <dsp:cNvPr id="0" name=""/>
        <dsp:cNvSpPr/>
      </dsp:nvSpPr>
      <dsp:spPr>
        <a:xfrm>
          <a:off x="6366005" y="574603"/>
          <a:ext cx="1860500" cy="26480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t-LT" sz="1400" kern="1200" dirty="0" smtClean="0"/>
            <a:t>gebėjimas formuluoti, spręsti ir interpretuoti matematinio pobūdžio problemas įvairiose praktinėse situacijose; </a:t>
          </a:r>
          <a:endParaRPr lang="en-US" sz="1400" kern="1200" dirty="0"/>
        </a:p>
        <a:p>
          <a:pPr marL="114300" lvl="1" indent="-114300" algn="l" defTabSz="622300">
            <a:lnSpc>
              <a:spcPct val="90000"/>
            </a:lnSpc>
            <a:spcBef>
              <a:spcPct val="0"/>
            </a:spcBef>
            <a:spcAft>
              <a:spcPct val="15000"/>
            </a:spcAft>
            <a:buChar char="••"/>
          </a:pPr>
          <a:r>
            <a:rPr lang="lt-LT" sz="1400" kern="1200" dirty="0" smtClean="0"/>
            <a:t>analizuoti informaciją, daryti išvadas ir aiškiai jas perteikti.</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6366005" y="574603"/>
        <a:ext cx="1860500" cy="26480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14E9D4-C5BB-4613-82E2-E00D13BC9FF8}">
      <dsp:nvSpPr>
        <dsp:cNvPr id="0" name=""/>
        <dsp:cNvSpPr/>
      </dsp:nvSpPr>
      <dsp:spPr>
        <a:xfrm>
          <a:off x="1016000"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6F602-BDA4-4C2D-B276-F1F3178CE491}">
      <dsp:nvSpPr>
        <dsp:cNvPr id="0" name=""/>
        <dsp:cNvSpPr/>
      </dsp:nvSpPr>
      <dsp:spPr>
        <a:xfrm>
          <a:off x="128016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kern="1200" dirty="0" smtClean="0"/>
            <a:t>Projektavimas </a:t>
          </a:r>
          <a:endParaRPr lang="en-US" sz="1400" kern="1200" dirty="0"/>
        </a:p>
      </dsp:txBody>
      <dsp:txXfrm>
        <a:off x="1280160" y="264160"/>
        <a:ext cx="1625600" cy="1625600"/>
      </dsp:txXfrm>
    </dsp:sp>
    <dsp:sp modelId="{831B9D60-17AD-40EB-B726-11113C3E49F6}">
      <dsp:nvSpPr>
        <dsp:cNvPr id="0" name=""/>
        <dsp:cNvSpPr/>
      </dsp:nvSpPr>
      <dsp:spPr>
        <a:xfrm>
          <a:off x="319024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kern="1200" dirty="0" smtClean="0"/>
            <a:t>Informacija ir jos apdorojimas</a:t>
          </a:r>
          <a:endParaRPr lang="en-US" sz="1400" kern="1200" dirty="0"/>
        </a:p>
      </dsp:txBody>
      <dsp:txXfrm>
        <a:off x="3190240" y="264160"/>
        <a:ext cx="1625600" cy="1625600"/>
      </dsp:txXfrm>
    </dsp:sp>
    <dsp:sp modelId="{E7BB72EA-B5F1-4281-8877-E88F2CDC3C94}">
      <dsp:nvSpPr>
        <dsp:cNvPr id="0" name=""/>
        <dsp:cNvSpPr/>
      </dsp:nvSpPr>
      <dsp:spPr>
        <a:xfrm>
          <a:off x="128016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kern="1200" dirty="0" smtClean="0"/>
            <a:t>Medžiagų pažinimas</a:t>
          </a:r>
          <a:endParaRPr lang="en-US" sz="1400" kern="1200" dirty="0"/>
        </a:p>
      </dsp:txBody>
      <dsp:txXfrm>
        <a:off x="1280160" y="2174240"/>
        <a:ext cx="1625600" cy="1625600"/>
      </dsp:txXfrm>
    </dsp:sp>
    <dsp:sp modelId="{16A90BAD-0D51-48EC-9F43-122BD06DCB8A}">
      <dsp:nvSpPr>
        <dsp:cNvPr id="0" name=""/>
        <dsp:cNvSpPr/>
      </dsp:nvSpPr>
      <dsp:spPr>
        <a:xfrm>
          <a:off x="319024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kern="1200" dirty="0" smtClean="0"/>
            <a:t>Technologiniai procesai ir rezultatai</a:t>
          </a:r>
          <a:endParaRPr lang="en-US" sz="1400" kern="1200" dirty="0"/>
        </a:p>
      </dsp:txBody>
      <dsp:txXfrm>
        <a:off x="3190240" y="2174240"/>
        <a:ext cx="1625600" cy="1625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F2BED3-0C12-40DA-A7D9-2E357F602DF2}">
      <dsp:nvSpPr>
        <dsp:cNvPr id="0" name=""/>
        <dsp:cNvSpPr/>
      </dsp:nvSpPr>
      <dsp:spPr>
        <a:xfrm rot="5400000">
          <a:off x="5269315" y="-2223257"/>
          <a:ext cx="653624" cy="5266944"/>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lt-LT" sz="1400" kern="1200" dirty="0" smtClean="0"/>
            <a:t>Projektinių idėjų paieška, užduočių formulavimas, detalizavimas, tikslinimas, apibendrinimas grafine / aprašomąja forma.</a:t>
          </a:r>
          <a:r>
            <a:rPr lang="en-US" sz="1400" kern="1200" dirty="0" smtClean="0"/>
            <a:t> </a:t>
          </a:r>
          <a:endParaRPr lang="en-US" sz="1400" kern="1200" dirty="0"/>
        </a:p>
      </dsp:txBody>
      <dsp:txXfrm rot="5400000">
        <a:off x="5269315" y="-2223257"/>
        <a:ext cx="653624" cy="5266944"/>
      </dsp:txXfrm>
    </dsp:sp>
    <dsp:sp modelId="{FD5A1C32-6684-4C36-80B7-060F20F57916}">
      <dsp:nvSpPr>
        <dsp:cNvPr id="0" name=""/>
        <dsp:cNvSpPr/>
      </dsp:nvSpPr>
      <dsp:spPr>
        <a:xfrm>
          <a:off x="0" y="1698"/>
          <a:ext cx="2962656" cy="81703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180000" lvl="0" algn="l" defTabSz="711200">
            <a:lnSpc>
              <a:spcPct val="90000"/>
            </a:lnSpc>
            <a:spcBef>
              <a:spcPct val="0"/>
            </a:spcBef>
            <a:spcAft>
              <a:spcPct val="35000"/>
            </a:spcAft>
          </a:pPr>
          <a:r>
            <a:rPr lang="lt-LT" sz="1600" b="1" kern="1200" dirty="0" smtClean="0">
              <a:solidFill>
                <a:schemeClr val="bg1"/>
              </a:solidFill>
            </a:rPr>
            <a:t>Projektavimas</a:t>
          </a:r>
          <a:endParaRPr lang="en-US" sz="1600" kern="1200" dirty="0">
            <a:solidFill>
              <a:schemeClr val="bg1"/>
            </a:solidFill>
          </a:endParaRPr>
        </a:p>
      </dsp:txBody>
      <dsp:txXfrm>
        <a:off x="0" y="1698"/>
        <a:ext cx="2962656" cy="817030"/>
      </dsp:txXfrm>
    </dsp:sp>
    <dsp:sp modelId="{3683342D-B5C2-4C3E-9695-453635398A4E}">
      <dsp:nvSpPr>
        <dsp:cNvPr id="0" name=""/>
        <dsp:cNvSpPr/>
      </dsp:nvSpPr>
      <dsp:spPr>
        <a:xfrm rot="5400000">
          <a:off x="5269315" y="-1365375"/>
          <a:ext cx="653624" cy="5266944"/>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lt-LT" sz="1400" kern="1200" dirty="0" smtClean="0"/>
            <a:t>Informacijos, skirtos projektinėms užduotims, medžiagoms pažinti ar technologiniams procesams atlikti, paieška, kaupimas, taikymas ir pateikimas.</a:t>
          </a:r>
          <a:r>
            <a:rPr lang="en-US" sz="1400" kern="1200" dirty="0" smtClean="0"/>
            <a:t> </a:t>
          </a:r>
          <a:endParaRPr lang="en-US" sz="1400" kern="1200" dirty="0"/>
        </a:p>
      </dsp:txBody>
      <dsp:txXfrm rot="5400000">
        <a:off x="5269315" y="-1365375"/>
        <a:ext cx="653624" cy="5266944"/>
      </dsp:txXfrm>
    </dsp:sp>
    <dsp:sp modelId="{D4DEDD5C-54F8-4CDA-86C0-A9976088FD98}">
      <dsp:nvSpPr>
        <dsp:cNvPr id="0" name=""/>
        <dsp:cNvSpPr/>
      </dsp:nvSpPr>
      <dsp:spPr>
        <a:xfrm>
          <a:off x="0" y="859580"/>
          <a:ext cx="2962656" cy="81703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180000" lvl="0" algn="l" defTabSz="711200">
            <a:lnSpc>
              <a:spcPct val="90000"/>
            </a:lnSpc>
            <a:spcBef>
              <a:spcPct val="0"/>
            </a:spcBef>
            <a:spcAft>
              <a:spcPct val="35000"/>
            </a:spcAft>
          </a:pPr>
          <a:r>
            <a:rPr lang="lt-LT" sz="1600" b="1" kern="1200" dirty="0" smtClean="0">
              <a:solidFill>
                <a:schemeClr val="bg1"/>
              </a:solidFill>
            </a:rPr>
            <a:t>Informacijos</a:t>
          </a:r>
          <a:r>
            <a:rPr lang="en-US" sz="1600" kern="1200" dirty="0" smtClean="0">
              <a:solidFill>
                <a:schemeClr val="bg1"/>
              </a:solidFill>
            </a:rPr>
            <a:t> </a:t>
          </a:r>
          <a:r>
            <a:rPr lang="lt-LT" sz="1600" b="1" kern="1200" dirty="0" smtClean="0">
              <a:solidFill>
                <a:schemeClr val="bg1"/>
              </a:solidFill>
            </a:rPr>
            <a:t>paieška, kaupimas, taikymas ir pateikimas</a:t>
          </a:r>
          <a:endParaRPr lang="en-US" sz="1600" kern="1200" dirty="0">
            <a:solidFill>
              <a:schemeClr val="bg1"/>
            </a:solidFill>
          </a:endParaRPr>
        </a:p>
      </dsp:txBody>
      <dsp:txXfrm>
        <a:off x="0" y="859580"/>
        <a:ext cx="2962656" cy="817030"/>
      </dsp:txXfrm>
    </dsp:sp>
    <dsp:sp modelId="{5FCEB213-6157-4655-A514-05A414E1980D}">
      <dsp:nvSpPr>
        <dsp:cNvPr id="0" name=""/>
        <dsp:cNvSpPr/>
      </dsp:nvSpPr>
      <dsp:spPr>
        <a:xfrm rot="5400000">
          <a:off x="5269315" y="-507493"/>
          <a:ext cx="653624" cy="5266944"/>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lt-LT" sz="1400" kern="1200" dirty="0" smtClean="0"/>
            <a:t>Medžiagų pažinimas, jų pritaikymas projektinėms užduotims atlikti.</a:t>
          </a:r>
          <a:endParaRPr lang="en-US" sz="1400" kern="1200" dirty="0"/>
        </a:p>
      </dsp:txBody>
      <dsp:txXfrm rot="5400000">
        <a:off x="5269315" y="-507493"/>
        <a:ext cx="653624" cy="5266944"/>
      </dsp:txXfrm>
    </dsp:sp>
    <dsp:sp modelId="{530C71B4-9B68-40BB-B024-E02A03DD3D77}">
      <dsp:nvSpPr>
        <dsp:cNvPr id="0" name=""/>
        <dsp:cNvSpPr/>
      </dsp:nvSpPr>
      <dsp:spPr>
        <a:xfrm>
          <a:off x="0" y="1717463"/>
          <a:ext cx="2962656" cy="81703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180000" lvl="0" algn="l" defTabSz="711200">
            <a:lnSpc>
              <a:spcPct val="90000"/>
            </a:lnSpc>
            <a:spcBef>
              <a:spcPct val="0"/>
            </a:spcBef>
            <a:spcAft>
              <a:spcPct val="35000"/>
            </a:spcAft>
          </a:pPr>
          <a:r>
            <a:rPr lang="lt-LT" sz="1600" b="1" kern="1200" dirty="0" smtClean="0">
              <a:solidFill>
                <a:schemeClr val="bg1"/>
              </a:solidFill>
            </a:rPr>
            <a:t>Medžiagų pažinimas</a:t>
          </a:r>
          <a:endParaRPr lang="en-US" sz="1600" kern="1200" dirty="0">
            <a:solidFill>
              <a:schemeClr val="bg1"/>
            </a:solidFill>
          </a:endParaRPr>
        </a:p>
      </dsp:txBody>
      <dsp:txXfrm>
        <a:off x="0" y="1717463"/>
        <a:ext cx="2962656" cy="817030"/>
      </dsp:txXfrm>
    </dsp:sp>
    <dsp:sp modelId="{346B97CF-45A0-44B1-9DEB-AF247ABC02FE}">
      <dsp:nvSpPr>
        <dsp:cNvPr id="0" name=""/>
        <dsp:cNvSpPr/>
      </dsp:nvSpPr>
      <dsp:spPr>
        <a:xfrm rot="5400000">
          <a:off x="5269315" y="350388"/>
          <a:ext cx="653624" cy="5266944"/>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lt-LT" sz="1400" kern="1200" dirty="0" smtClean="0"/>
            <a:t>Projektinių užduočių praktinio atlikimo procesai ir pasiektų rezultatų pristatymas. </a:t>
          </a:r>
          <a:endParaRPr lang="en-US" sz="1400" kern="1200" dirty="0"/>
        </a:p>
      </dsp:txBody>
      <dsp:txXfrm rot="5400000">
        <a:off x="5269315" y="350388"/>
        <a:ext cx="653624" cy="5266944"/>
      </dsp:txXfrm>
    </dsp:sp>
    <dsp:sp modelId="{2C8AD389-2AC8-4FD3-8D65-26AA415B1326}">
      <dsp:nvSpPr>
        <dsp:cNvPr id="0" name=""/>
        <dsp:cNvSpPr/>
      </dsp:nvSpPr>
      <dsp:spPr>
        <a:xfrm>
          <a:off x="0" y="2575345"/>
          <a:ext cx="2962656" cy="81703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180000" lvl="0" algn="l" defTabSz="711200">
            <a:lnSpc>
              <a:spcPct val="90000"/>
            </a:lnSpc>
            <a:spcBef>
              <a:spcPct val="0"/>
            </a:spcBef>
            <a:spcAft>
              <a:spcPct val="35000"/>
            </a:spcAft>
          </a:pPr>
          <a:r>
            <a:rPr lang="lt-LT" sz="1600" b="1" kern="1200" dirty="0" smtClean="0">
              <a:solidFill>
                <a:schemeClr val="bg1"/>
              </a:solidFill>
            </a:rPr>
            <a:t>Technologinių procesų pažinimas, atlikimas ir rezultatų pristatymas</a:t>
          </a:r>
          <a:endParaRPr lang="en-US" sz="1600" kern="1200" dirty="0">
            <a:solidFill>
              <a:schemeClr val="bg1"/>
            </a:solidFill>
          </a:endParaRPr>
        </a:p>
      </dsp:txBody>
      <dsp:txXfrm>
        <a:off x="0" y="2575345"/>
        <a:ext cx="2962656" cy="8170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336" cy="495872"/>
          </a:xfrm>
          <a:prstGeom prst="rect">
            <a:avLst/>
          </a:prstGeom>
        </p:spPr>
        <p:txBody>
          <a:bodyPr vert="horz" lIns="87536" tIns="43768" rIns="87536" bIns="43768" rtlCol="0"/>
          <a:lstStyle>
            <a:lvl1pPr algn="l" eaLnBrk="1" hangingPunct="1">
              <a:defRPr sz="1100">
                <a:latin typeface="Arial" charset="0"/>
              </a:defRPr>
            </a:lvl1pPr>
          </a:lstStyle>
          <a:p>
            <a:pPr>
              <a:defRPr/>
            </a:pPr>
            <a:endParaRPr lang="lt-LT"/>
          </a:p>
        </p:txBody>
      </p:sp>
      <p:sp>
        <p:nvSpPr>
          <p:cNvPr id="3" name="Date Placeholder 2"/>
          <p:cNvSpPr>
            <a:spLocks noGrp="1"/>
          </p:cNvSpPr>
          <p:nvPr>
            <p:ph type="dt" sz="quarter" idx="1"/>
          </p:nvPr>
        </p:nvSpPr>
        <p:spPr>
          <a:xfrm>
            <a:off x="3777262" y="1"/>
            <a:ext cx="2890336" cy="495872"/>
          </a:xfrm>
          <a:prstGeom prst="rect">
            <a:avLst/>
          </a:prstGeom>
        </p:spPr>
        <p:txBody>
          <a:bodyPr vert="horz" lIns="87536" tIns="43768" rIns="87536" bIns="43768" rtlCol="0"/>
          <a:lstStyle>
            <a:lvl1pPr algn="r" eaLnBrk="1" hangingPunct="1">
              <a:defRPr sz="1100">
                <a:latin typeface="Arial" charset="0"/>
              </a:defRPr>
            </a:lvl1pPr>
          </a:lstStyle>
          <a:p>
            <a:pPr>
              <a:defRPr/>
            </a:pPr>
            <a:fld id="{108535B9-6382-44D1-B1B6-18AE4BF32A1A}" type="datetimeFigureOut">
              <a:rPr lang="lt-LT"/>
              <a:pPr>
                <a:defRPr/>
              </a:pPr>
              <a:t>2019-06-24</a:t>
            </a:fld>
            <a:endParaRPr lang="lt-LT"/>
          </a:p>
        </p:txBody>
      </p:sp>
      <p:sp>
        <p:nvSpPr>
          <p:cNvPr id="4" name="Footer Placeholder 3"/>
          <p:cNvSpPr>
            <a:spLocks noGrp="1"/>
          </p:cNvSpPr>
          <p:nvPr>
            <p:ph type="ftr" sz="quarter" idx="2"/>
          </p:nvPr>
        </p:nvSpPr>
        <p:spPr>
          <a:xfrm>
            <a:off x="1" y="9430813"/>
            <a:ext cx="2890336" cy="495872"/>
          </a:xfrm>
          <a:prstGeom prst="rect">
            <a:avLst/>
          </a:prstGeom>
        </p:spPr>
        <p:txBody>
          <a:bodyPr vert="horz" lIns="87536" tIns="43768" rIns="87536" bIns="43768" rtlCol="0" anchor="b"/>
          <a:lstStyle>
            <a:lvl1pPr algn="l" eaLnBrk="1" hangingPunct="1">
              <a:defRPr sz="1100">
                <a:latin typeface="Arial" charset="0"/>
              </a:defRPr>
            </a:lvl1pPr>
          </a:lstStyle>
          <a:p>
            <a:pPr>
              <a:defRPr/>
            </a:pPr>
            <a:endParaRPr lang="lt-LT"/>
          </a:p>
        </p:txBody>
      </p:sp>
      <p:sp>
        <p:nvSpPr>
          <p:cNvPr id="5" name="Slide Number Placeholder 4"/>
          <p:cNvSpPr>
            <a:spLocks noGrp="1"/>
          </p:cNvSpPr>
          <p:nvPr>
            <p:ph type="sldNum" sz="quarter" idx="3"/>
          </p:nvPr>
        </p:nvSpPr>
        <p:spPr>
          <a:xfrm>
            <a:off x="3777262" y="9430813"/>
            <a:ext cx="2890336" cy="495872"/>
          </a:xfrm>
          <a:prstGeom prst="rect">
            <a:avLst/>
          </a:prstGeom>
        </p:spPr>
        <p:txBody>
          <a:bodyPr vert="horz" wrap="square" lIns="87536" tIns="43768" rIns="87536" bIns="43768" numCol="1" anchor="b" anchorCtr="0" compatLnSpc="1">
            <a:prstTxWarp prst="textNoShape">
              <a:avLst/>
            </a:prstTxWarp>
          </a:bodyPr>
          <a:lstStyle>
            <a:lvl1pPr algn="r" eaLnBrk="1" hangingPunct="1">
              <a:defRPr sz="1100"/>
            </a:lvl1pPr>
          </a:lstStyle>
          <a:p>
            <a:pPr>
              <a:defRPr/>
            </a:pPr>
            <a:fld id="{C1B1CD84-56C4-4495-8C70-094D9B697203}" type="slidenum">
              <a:rPr lang="lt-LT"/>
              <a:pPr>
                <a:defRPr/>
              </a:pPr>
              <a:t>‹#›</a:t>
            </a:fld>
            <a:endParaRPr lang="lt-L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336" cy="495872"/>
          </a:xfrm>
          <a:prstGeom prst="rect">
            <a:avLst/>
          </a:prstGeom>
        </p:spPr>
        <p:txBody>
          <a:bodyPr vert="horz" lIns="87536" tIns="43768" rIns="87536" bIns="43768" rtlCol="0"/>
          <a:lstStyle>
            <a:lvl1pPr algn="l">
              <a:defRPr sz="1100"/>
            </a:lvl1pPr>
          </a:lstStyle>
          <a:p>
            <a:endParaRPr lang="en-US"/>
          </a:p>
        </p:txBody>
      </p:sp>
      <p:sp>
        <p:nvSpPr>
          <p:cNvPr id="3" name="Date Placeholder 2"/>
          <p:cNvSpPr>
            <a:spLocks noGrp="1"/>
          </p:cNvSpPr>
          <p:nvPr>
            <p:ph type="dt" idx="1"/>
          </p:nvPr>
        </p:nvSpPr>
        <p:spPr>
          <a:xfrm>
            <a:off x="3777262" y="1"/>
            <a:ext cx="2890336" cy="495872"/>
          </a:xfrm>
          <a:prstGeom prst="rect">
            <a:avLst/>
          </a:prstGeom>
        </p:spPr>
        <p:txBody>
          <a:bodyPr vert="horz" lIns="87536" tIns="43768" rIns="87536" bIns="43768" rtlCol="0"/>
          <a:lstStyle>
            <a:lvl1pPr algn="r">
              <a:defRPr sz="1100"/>
            </a:lvl1pPr>
          </a:lstStyle>
          <a:p>
            <a:fld id="{26FA882A-5DBD-42EF-9483-1B027FBE98D2}" type="datetimeFigureOut">
              <a:rPr lang="en-US" smtClean="0"/>
              <a:pPr/>
              <a:t>6/24/2019</a:t>
            </a:fld>
            <a:endParaRPr lang="en-US"/>
          </a:p>
        </p:txBody>
      </p:sp>
      <p:sp>
        <p:nvSpPr>
          <p:cNvPr id="4" name="Slide Image Placeholder 3"/>
          <p:cNvSpPr>
            <a:spLocks noGrp="1" noRot="1" noChangeAspect="1"/>
          </p:cNvSpPr>
          <p:nvPr>
            <p:ph type="sldImg" idx="2"/>
          </p:nvPr>
        </p:nvSpPr>
        <p:spPr>
          <a:xfrm>
            <a:off x="26988" y="746125"/>
            <a:ext cx="6615112" cy="3721100"/>
          </a:xfrm>
          <a:prstGeom prst="rect">
            <a:avLst/>
          </a:prstGeom>
          <a:noFill/>
          <a:ln w="12700">
            <a:solidFill>
              <a:prstClr val="black"/>
            </a:solidFill>
          </a:ln>
        </p:spPr>
        <p:txBody>
          <a:bodyPr vert="horz" lIns="87536" tIns="43768" rIns="87536" bIns="43768" rtlCol="0" anchor="ctr"/>
          <a:lstStyle/>
          <a:p>
            <a:endParaRPr lang="en-US"/>
          </a:p>
        </p:txBody>
      </p:sp>
      <p:sp>
        <p:nvSpPr>
          <p:cNvPr id="5" name="Notes Placeholder 4"/>
          <p:cNvSpPr>
            <a:spLocks noGrp="1"/>
          </p:cNvSpPr>
          <p:nvPr>
            <p:ph type="body" sz="quarter" idx="3"/>
          </p:nvPr>
        </p:nvSpPr>
        <p:spPr>
          <a:xfrm>
            <a:off x="666313" y="4715406"/>
            <a:ext cx="5336463" cy="4467471"/>
          </a:xfrm>
          <a:prstGeom prst="rect">
            <a:avLst/>
          </a:prstGeom>
        </p:spPr>
        <p:txBody>
          <a:bodyPr vert="horz" lIns="87536" tIns="43768" rIns="87536" bIns="437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813"/>
            <a:ext cx="2890336" cy="495872"/>
          </a:xfrm>
          <a:prstGeom prst="rect">
            <a:avLst/>
          </a:prstGeom>
        </p:spPr>
        <p:txBody>
          <a:bodyPr vert="horz" lIns="87536" tIns="43768" rIns="87536" bIns="43768" rtlCol="0" anchor="b"/>
          <a:lstStyle>
            <a:lvl1pPr algn="l">
              <a:defRPr sz="1100"/>
            </a:lvl1pPr>
          </a:lstStyle>
          <a:p>
            <a:endParaRPr lang="en-US"/>
          </a:p>
        </p:txBody>
      </p:sp>
      <p:sp>
        <p:nvSpPr>
          <p:cNvPr id="7" name="Slide Number Placeholder 6"/>
          <p:cNvSpPr>
            <a:spLocks noGrp="1"/>
          </p:cNvSpPr>
          <p:nvPr>
            <p:ph type="sldNum" sz="quarter" idx="5"/>
          </p:nvPr>
        </p:nvSpPr>
        <p:spPr>
          <a:xfrm>
            <a:off x="3777262" y="9430813"/>
            <a:ext cx="2890336" cy="495872"/>
          </a:xfrm>
          <a:prstGeom prst="rect">
            <a:avLst/>
          </a:prstGeom>
        </p:spPr>
        <p:txBody>
          <a:bodyPr vert="horz" lIns="87536" tIns="43768" rIns="87536" bIns="43768" rtlCol="0" anchor="b"/>
          <a:lstStyle>
            <a:lvl1pPr algn="r">
              <a:defRPr sz="1100"/>
            </a:lvl1pPr>
          </a:lstStyle>
          <a:p>
            <a:fld id="{D5A11427-FBCB-414B-BA62-E27A9DAB17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11427-FBCB-414B-BA62-E27A9DAB177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DF50C5-D627-4921-AFE3-DAFEEBFA4B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7A34DF-36AD-4BBC-94DC-BBF2F4E355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B7B8C6-1186-4E92-9817-1F88AD9E7F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9F7BC3-C0F9-4F3A-9768-498C5D14CE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21C378-01D8-48EB-8298-E5F660E61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B48A69-08A6-4CCA-AC46-D99874C55A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146891-8251-49AE-82B3-D60043DF7C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D7762B-14BA-4FC6-8DBD-AC10FD0723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7CE162-C665-455F-BF1B-7E6B5E9FAF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9C6581-3DAC-40F4-852E-FF485CFBF0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CD437A-126F-434E-99E0-B3D76DE9C5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0A8B57E-102F-4C9C-863A-50E4014298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85950"/>
            <a:ext cx="7772400" cy="1314450"/>
          </a:xfrm>
        </p:spPr>
        <p:txBody>
          <a:bodyPr rtlCol="0">
            <a:normAutofit/>
          </a:bodyPr>
          <a:lstStyle/>
          <a:p>
            <a:pPr eaLnBrk="1" fontAlgn="auto" hangingPunct="1">
              <a:lnSpc>
                <a:spcPct val="90000"/>
              </a:lnSpc>
              <a:spcBef>
                <a:spcPts val="1200"/>
              </a:spcBef>
              <a:spcAft>
                <a:spcPts val="1200"/>
              </a:spcAft>
              <a:defRPr/>
            </a:pPr>
            <a:r>
              <a:rPr lang="en-US" sz="4000" b="1" dirty="0" err="1" smtClean="0">
                <a:solidFill>
                  <a:schemeClr val="accent5">
                    <a:lumMod val="50000"/>
                  </a:schemeClr>
                </a:solidFill>
              </a:rPr>
              <a:t>Technologinis</a:t>
            </a:r>
            <a:r>
              <a:rPr lang="en-US" sz="4000" b="1" dirty="0" smtClean="0">
                <a:solidFill>
                  <a:schemeClr val="accent5">
                    <a:lumMod val="50000"/>
                  </a:schemeClr>
                </a:solidFill>
              </a:rPr>
              <a:t> </a:t>
            </a:r>
            <a:r>
              <a:rPr lang="en-US" sz="4000" b="1" dirty="0" err="1" smtClean="0">
                <a:solidFill>
                  <a:schemeClr val="accent5">
                    <a:lumMod val="50000"/>
                  </a:schemeClr>
                </a:solidFill>
              </a:rPr>
              <a:t>ugdymas</a:t>
            </a:r>
            <a:r>
              <a:rPr lang="en-US" sz="4000" b="1" dirty="0" smtClean="0">
                <a:solidFill>
                  <a:schemeClr val="accent5">
                    <a:lumMod val="50000"/>
                  </a:schemeClr>
                </a:solidFill>
              </a:rPr>
              <a:t> </a:t>
            </a:r>
            <a:r>
              <a:rPr lang="en-US" sz="4000" b="1" dirty="0" err="1" smtClean="0">
                <a:solidFill>
                  <a:schemeClr val="accent5">
                    <a:lumMod val="50000"/>
                  </a:schemeClr>
                </a:solidFill>
              </a:rPr>
              <a:t>ir</a:t>
            </a:r>
            <a:r>
              <a:rPr lang="en-US" sz="4000" b="1" dirty="0" smtClean="0">
                <a:solidFill>
                  <a:schemeClr val="accent5">
                    <a:lumMod val="50000"/>
                  </a:schemeClr>
                </a:solidFill>
              </a:rPr>
              <a:t> </a:t>
            </a:r>
            <a:r>
              <a:rPr lang="en-US" sz="4000" b="1" dirty="0" err="1" smtClean="0">
                <a:solidFill>
                  <a:schemeClr val="accent5">
                    <a:lumMod val="50000"/>
                  </a:schemeClr>
                </a:solidFill>
              </a:rPr>
              <a:t>STEM’as</a:t>
            </a:r>
            <a:r>
              <a:rPr lang="lt-LT" baseline="30000" dirty="0" smtClean="0">
                <a:solidFill>
                  <a:schemeClr val="accent2">
                    <a:lumMod val="75000"/>
                  </a:schemeClr>
                </a:solidFill>
              </a:rPr>
              <a:t/>
            </a:r>
            <a:br>
              <a:rPr lang="lt-LT" baseline="30000" dirty="0" smtClean="0">
                <a:solidFill>
                  <a:schemeClr val="accent2">
                    <a:lumMod val="75000"/>
                  </a:schemeClr>
                </a:solidFill>
              </a:rPr>
            </a:br>
            <a:r>
              <a:rPr lang="en-US" b="1" dirty="0" smtClean="0"/>
              <a:t> </a:t>
            </a:r>
            <a:r>
              <a:rPr lang="en-US" sz="2700" i="1" dirty="0" err="1" smtClean="0">
                <a:solidFill>
                  <a:schemeClr val="accent2">
                    <a:lumMod val="75000"/>
                  </a:schemeClr>
                </a:solidFill>
              </a:rPr>
              <a:t>Didelės</a:t>
            </a:r>
            <a:r>
              <a:rPr lang="en-US" sz="2700" i="1" dirty="0" smtClean="0">
                <a:solidFill>
                  <a:schemeClr val="accent2">
                    <a:lumMod val="75000"/>
                  </a:schemeClr>
                </a:solidFill>
              </a:rPr>
              <a:t> </a:t>
            </a:r>
            <a:r>
              <a:rPr lang="en-US" sz="2700" i="1" dirty="0" err="1" smtClean="0">
                <a:solidFill>
                  <a:schemeClr val="accent2">
                    <a:lumMod val="75000"/>
                  </a:schemeClr>
                </a:solidFill>
              </a:rPr>
              <a:t>idėjos</a:t>
            </a:r>
            <a:r>
              <a:rPr lang="en-US" sz="2700" i="1" dirty="0" smtClean="0">
                <a:solidFill>
                  <a:schemeClr val="accent2">
                    <a:lumMod val="75000"/>
                  </a:schemeClr>
                </a:solidFill>
              </a:rPr>
              <a:t> </a:t>
            </a:r>
            <a:r>
              <a:rPr lang="en-US" sz="2700" i="1" dirty="0" err="1" smtClean="0">
                <a:solidFill>
                  <a:schemeClr val="accent2">
                    <a:lumMod val="75000"/>
                  </a:schemeClr>
                </a:solidFill>
              </a:rPr>
              <a:t>ir</a:t>
            </a:r>
            <a:r>
              <a:rPr lang="en-US" sz="2700" i="1" dirty="0" smtClean="0">
                <a:solidFill>
                  <a:schemeClr val="accent2">
                    <a:lumMod val="75000"/>
                  </a:schemeClr>
                </a:solidFill>
              </a:rPr>
              <a:t> </a:t>
            </a:r>
            <a:r>
              <a:rPr lang="lt-LT" sz="2700" i="1" dirty="0" smtClean="0">
                <a:solidFill>
                  <a:schemeClr val="accent2">
                    <a:lumMod val="75000"/>
                  </a:schemeClr>
                </a:solidFill>
              </a:rPr>
              <a:t>(ne)</a:t>
            </a:r>
            <a:r>
              <a:rPr lang="en-US" sz="2700" i="1" dirty="0" err="1" smtClean="0">
                <a:solidFill>
                  <a:schemeClr val="accent2">
                    <a:lumMod val="75000"/>
                  </a:schemeClr>
                </a:solidFill>
              </a:rPr>
              <a:t>paprasti</a:t>
            </a:r>
            <a:r>
              <a:rPr lang="en-US" sz="2700" i="1" dirty="0" smtClean="0">
                <a:solidFill>
                  <a:schemeClr val="accent2">
                    <a:lumMod val="75000"/>
                  </a:schemeClr>
                </a:solidFill>
              </a:rPr>
              <a:t> </a:t>
            </a:r>
            <a:r>
              <a:rPr lang="en-US" sz="2700" i="1" dirty="0" err="1" smtClean="0">
                <a:solidFill>
                  <a:schemeClr val="accent2">
                    <a:lumMod val="75000"/>
                  </a:schemeClr>
                </a:solidFill>
              </a:rPr>
              <a:t>klausimai</a:t>
            </a:r>
            <a:endParaRPr lang="lt-LT" sz="2600" b="1" i="1" dirty="0">
              <a:solidFill>
                <a:schemeClr val="accent2">
                  <a:lumMod val="75000"/>
                </a:schemeClr>
              </a:solidFill>
            </a:endParaRPr>
          </a:p>
        </p:txBody>
      </p:sp>
      <p:sp>
        <p:nvSpPr>
          <p:cNvPr id="2051" name="Rectangle 3"/>
          <p:cNvSpPr>
            <a:spLocks noGrp="1" noChangeArrowheads="1"/>
          </p:cNvSpPr>
          <p:nvPr>
            <p:ph type="subTitle" idx="1"/>
          </p:nvPr>
        </p:nvSpPr>
        <p:spPr>
          <a:xfrm>
            <a:off x="914400" y="3143249"/>
            <a:ext cx="7315200" cy="1657350"/>
          </a:xfrm>
        </p:spPr>
        <p:txBody>
          <a:bodyPr rtlCol="0">
            <a:normAutofit/>
          </a:bodyPr>
          <a:lstStyle/>
          <a:p>
            <a:pPr eaLnBrk="1" fontAlgn="auto" hangingPunct="1">
              <a:lnSpc>
                <a:spcPct val="90000"/>
              </a:lnSpc>
              <a:spcAft>
                <a:spcPts val="0"/>
              </a:spcAft>
              <a:buFont typeface="Arial" panose="020B0604020202020204" pitchFamily="34" charset="0"/>
              <a:buNone/>
              <a:defRPr/>
            </a:pPr>
            <a:endParaRPr lang="lt-LT" sz="1800" b="1" dirty="0"/>
          </a:p>
          <a:p>
            <a:pPr eaLnBrk="1" fontAlgn="auto" hangingPunct="1">
              <a:lnSpc>
                <a:spcPct val="90000"/>
              </a:lnSpc>
              <a:spcAft>
                <a:spcPts val="0"/>
              </a:spcAft>
              <a:buFont typeface="Arial" panose="020B0604020202020204" pitchFamily="34" charset="0"/>
              <a:buNone/>
              <a:defRPr/>
            </a:pPr>
            <a:r>
              <a:rPr lang="lt-LT" sz="1800" b="1" dirty="0"/>
              <a:t>Marius Narvilas</a:t>
            </a:r>
          </a:p>
          <a:p>
            <a:pPr eaLnBrk="1" fontAlgn="auto" hangingPunct="1">
              <a:lnSpc>
                <a:spcPct val="90000"/>
              </a:lnSpc>
              <a:spcAft>
                <a:spcPts val="0"/>
              </a:spcAft>
              <a:buFont typeface="Arial" panose="020B0604020202020204" pitchFamily="34" charset="0"/>
              <a:buNone/>
              <a:defRPr/>
            </a:pPr>
            <a:r>
              <a:rPr lang="lt-LT" sz="1200" i="1" dirty="0"/>
              <a:t>Vilniaus jėzuitų gimnazija, technologijų mokytojas</a:t>
            </a:r>
          </a:p>
          <a:p>
            <a:pPr eaLnBrk="1" fontAlgn="auto" hangingPunct="1">
              <a:lnSpc>
                <a:spcPct val="90000"/>
              </a:lnSpc>
              <a:spcAft>
                <a:spcPts val="0"/>
              </a:spcAft>
              <a:buFont typeface="Arial" panose="020B0604020202020204" pitchFamily="34" charset="0"/>
              <a:buNone/>
              <a:defRPr/>
            </a:pPr>
            <a:r>
              <a:rPr lang="lt-LT" sz="1200" i="1" dirty="0" smtClean="0"/>
              <a:t>Švietimo ekspertas,</a:t>
            </a:r>
            <a:r>
              <a:rPr lang="en-US" sz="1200" i="1" dirty="0" smtClean="0"/>
              <a:t> </a:t>
            </a:r>
            <a:r>
              <a:rPr lang="en-US" sz="1200" i="1" dirty="0" err="1"/>
              <a:t>lektorius</a:t>
            </a:r>
            <a:endParaRPr lang="lt-LT" sz="1200" i="1" dirty="0"/>
          </a:p>
          <a:p>
            <a:pPr eaLnBrk="1" fontAlgn="auto" hangingPunct="1">
              <a:lnSpc>
                <a:spcPct val="90000"/>
              </a:lnSpc>
              <a:spcAft>
                <a:spcPts val="0"/>
              </a:spcAft>
              <a:buFont typeface="Arial" panose="020B0604020202020204" pitchFamily="34" charset="0"/>
              <a:buNone/>
              <a:defRPr/>
            </a:pPr>
            <a:endParaRPr lang="lt-LT" sz="1200" i="1" dirty="0"/>
          </a:p>
          <a:p>
            <a:pPr eaLnBrk="1" fontAlgn="auto" hangingPunct="1">
              <a:lnSpc>
                <a:spcPct val="90000"/>
              </a:lnSpc>
              <a:spcAft>
                <a:spcPts val="0"/>
              </a:spcAft>
              <a:buFont typeface="Arial" panose="020B0604020202020204" pitchFamily="34" charset="0"/>
              <a:buNone/>
              <a:defRPr/>
            </a:pPr>
            <a:endParaRPr lang="lt-LT" sz="1200" i="1" dirty="0"/>
          </a:p>
          <a:p>
            <a:pPr eaLnBrk="1" fontAlgn="auto" hangingPunct="1">
              <a:lnSpc>
                <a:spcPct val="90000"/>
              </a:lnSpc>
              <a:spcAft>
                <a:spcPts val="0"/>
              </a:spcAft>
              <a:buFont typeface="Arial" panose="020B0604020202020204" pitchFamily="34" charset="0"/>
              <a:buNone/>
              <a:defRPr/>
            </a:pPr>
            <a:r>
              <a:rPr lang="lt-LT" sz="1200" i="1" dirty="0" smtClean="0"/>
              <a:t>2019.0</a:t>
            </a:r>
            <a:r>
              <a:rPr lang="en-GB" sz="1200" i="1" dirty="0" smtClean="0"/>
              <a:t>6.25</a:t>
            </a:r>
            <a:endParaRPr lang="en-US" sz="1200" i="1"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50000"/>
                  </a:schemeClr>
                </a:solidFill>
              </a:rPr>
              <a:t>STEM </a:t>
            </a:r>
            <a:r>
              <a:rPr lang="en-US" sz="4000" dirty="0" err="1">
                <a:solidFill>
                  <a:schemeClr val="accent5">
                    <a:lumMod val="50000"/>
                  </a:schemeClr>
                </a:solidFill>
              </a:rPr>
              <a:t>ugdymas</a:t>
            </a:r>
            <a:r>
              <a:rPr lang="en-US" sz="4000" dirty="0">
                <a:solidFill>
                  <a:schemeClr val="accent5">
                    <a:lumMod val="50000"/>
                  </a:schemeClr>
                </a:solidFill>
              </a:rPr>
              <a:t> </a:t>
            </a:r>
            <a:r>
              <a:rPr lang="en-US" sz="4000" dirty="0" err="1">
                <a:solidFill>
                  <a:schemeClr val="accent5">
                    <a:lumMod val="50000"/>
                  </a:schemeClr>
                </a:solidFill>
              </a:rPr>
              <a:t>mokykloje</a:t>
            </a:r>
            <a:endParaRPr lang="en-US" sz="4000" dirty="0">
              <a:solidFill>
                <a:schemeClr val="accent5">
                  <a:lumMod val="50000"/>
                </a:schemeClr>
              </a:solidFill>
            </a:endParaRPr>
          </a:p>
        </p:txBody>
      </p:sp>
      <p:pic>
        <p:nvPicPr>
          <p:cNvPr id="14339" name="Content Placeholder 3" descr="STEM_02.jpg"/>
          <p:cNvPicPr>
            <a:picLocks noGrp="1" noChangeAspect="1"/>
          </p:cNvPicPr>
          <p:nvPr>
            <p:ph idx="1"/>
          </p:nvPr>
        </p:nvPicPr>
        <p:blipFill>
          <a:blip r:embed="rId2" cstate="print"/>
          <a:srcRect/>
          <a:stretch>
            <a:fillRect/>
          </a:stretch>
        </p:blipFill>
        <p:spPr>
          <a:xfrm>
            <a:off x="4876800" y="1028701"/>
            <a:ext cx="3733800" cy="3840956"/>
          </a:xfrm>
        </p:spPr>
      </p:pic>
      <p:sp>
        <p:nvSpPr>
          <p:cNvPr id="15364" name="TextBox 4"/>
          <p:cNvSpPr txBox="1">
            <a:spLocks noChangeArrowheads="1"/>
          </p:cNvSpPr>
          <p:nvPr/>
        </p:nvSpPr>
        <p:spPr bwMode="auto">
          <a:xfrm>
            <a:off x="533400" y="1047750"/>
            <a:ext cx="4114800" cy="3748719"/>
          </a:xfrm>
          <a:prstGeom prst="rect">
            <a:avLst/>
          </a:prstGeom>
          <a:noFill/>
          <a:ln w="9525">
            <a:noFill/>
            <a:miter lim="800000"/>
            <a:headEnd/>
            <a:tailEnd/>
          </a:ln>
        </p:spPr>
        <p:txBody>
          <a:bodyPr wrap="square">
            <a:spAutoFit/>
          </a:bodyPr>
          <a:lstStyle/>
          <a:p>
            <a:pPr eaLnBrk="1" hangingPunct="1">
              <a:lnSpc>
                <a:spcPct val="120000"/>
              </a:lnSpc>
              <a:defRPr/>
            </a:pPr>
            <a:r>
              <a:rPr lang="lt-LT" dirty="0">
                <a:solidFill>
                  <a:srgbClr val="002060"/>
                </a:solidFill>
              </a:rPr>
              <a:t>STEM ugdymas dažniausiai suprantamas kaip</a:t>
            </a:r>
            <a:r>
              <a:rPr lang="en-GB" dirty="0">
                <a:solidFill>
                  <a:srgbClr val="002060"/>
                </a:solidFill>
              </a:rPr>
              <a:t> </a:t>
            </a:r>
            <a:r>
              <a:rPr lang="lt-LT" b="1" dirty="0">
                <a:solidFill>
                  <a:srgbClr val="00B050"/>
                </a:solidFill>
              </a:rPr>
              <a:t>tarpdalykinis, integruotas mokymas(is)</a:t>
            </a:r>
            <a:r>
              <a:rPr lang="lt-LT" dirty="0">
                <a:solidFill>
                  <a:srgbClr val="00B050"/>
                </a:solidFill>
              </a:rPr>
              <a:t>,</a:t>
            </a:r>
            <a:r>
              <a:rPr lang="lt-LT" b="1" dirty="0">
                <a:solidFill>
                  <a:srgbClr val="00B050"/>
                </a:solidFill>
              </a:rPr>
              <a:t> </a:t>
            </a:r>
            <a:r>
              <a:rPr lang="lt-LT" dirty="0">
                <a:solidFill>
                  <a:srgbClr val="002060"/>
                </a:solidFill>
              </a:rPr>
              <a:t>grindžiamas į mokinį orientuota</a:t>
            </a:r>
            <a:br>
              <a:rPr lang="lt-LT" dirty="0">
                <a:solidFill>
                  <a:srgbClr val="002060"/>
                </a:solidFill>
              </a:rPr>
            </a:br>
            <a:r>
              <a:rPr lang="lt-LT" dirty="0">
                <a:solidFill>
                  <a:srgbClr val="002060"/>
                </a:solidFill>
              </a:rPr>
              <a:t>pedagogine sistema, todėl pabrėžiamas aktyvaus mokymosi metodų taikymas, ypač</a:t>
            </a:r>
            <a:r>
              <a:rPr lang="lt-LT" dirty="0"/>
              <a:t> </a:t>
            </a:r>
            <a:r>
              <a:rPr lang="lt-LT" b="1" dirty="0">
                <a:solidFill>
                  <a:srgbClr val="00B050"/>
                </a:solidFill>
              </a:rPr>
              <a:t>probleminis, tyrinėjimu grindžiamas </a:t>
            </a:r>
            <a:r>
              <a:rPr lang="lt-LT" b="1" dirty="0" smtClean="0">
                <a:solidFill>
                  <a:srgbClr val="00B050"/>
                </a:solidFill>
              </a:rPr>
              <a:t>mokymas(is)</a:t>
            </a:r>
            <a:r>
              <a:rPr lang="lt-LT" b="1" dirty="0" smtClean="0"/>
              <a:t> </a:t>
            </a:r>
            <a:r>
              <a:rPr lang="lt-LT" dirty="0">
                <a:solidFill>
                  <a:srgbClr val="002060"/>
                </a:solidFill>
              </a:rPr>
              <a:t>mokinio savarankiškas mokymasis ir mokytojo</a:t>
            </a:r>
            <a:r>
              <a:rPr lang="en-US" dirty="0">
                <a:solidFill>
                  <a:srgbClr val="002060"/>
                </a:solidFill>
              </a:rPr>
              <a:t> </a:t>
            </a:r>
            <a:r>
              <a:rPr lang="lt-LT" dirty="0">
                <a:solidFill>
                  <a:srgbClr val="002060"/>
                </a:solidFill>
              </a:rPr>
              <a:t>kaip pagalbininko, konsultanto vaidmuo.</a:t>
            </a:r>
            <a:endParaRPr lang="en-US"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fade">
                                      <p:cBhvr>
                                        <p:cTn id="12" dur="20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lt-LT" dirty="0" smtClean="0">
                <a:solidFill>
                  <a:schemeClr val="accent2">
                    <a:lumMod val="75000"/>
                  </a:schemeClr>
                </a:solidFill>
              </a:rPr>
              <a:t>STEM ugdymas</a:t>
            </a:r>
            <a:endParaRPr lang="en-US" dirty="0">
              <a:solidFill>
                <a:schemeClr val="accent2">
                  <a:lumMod val="75000"/>
                </a:schemeClr>
              </a:solidFill>
            </a:endParaRPr>
          </a:p>
        </p:txBody>
      </p:sp>
      <p:sp>
        <p:nvSpPr>
          <p:cNvPr id="5" name="Subtitle 4"/>
          <p:cNvSpPr>
            <a:spLocks noGrp="1"/>
          </p:cNvSpPr>
          <p:nvPr>
            <p:ph type="subTitle" idx="1"/>
          </p:nvPr>
        </p:nvSpPr>
        <p:spPr/>
        <p:txBody>
          <a:bodyPr/>
          <a:lstStyle/>
          <a:p>
            <a:r>
              <a:rPr lang="lt-LT" sz="2400" b="1" dirty="0" smtClean="0">
                <a:solidFill>
                  <a:schemeClr val="bg1">
                    <a:lumMod val="50000"/>
                  </a:schemeClr>
                </a:solidFill>
              </a:rPr>
              <a:t>Patirtinis, sistemiškas, tarpdalykinis, integruotas, probleminis, tyrinėjimu grindžiamas mokymas(is)</a:t>
            </a:r>
            <a:endParaRPr lang="en-US" sz="24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solidFill>
                  <a:schemeClr val="accent5">
                    <a:lumMod val="50000"/>
                  </a:schemeClr>
                </a:solidFill>
              </a:rPr>
              <a:t>STEM ugdymo elementai</a:t>
            </a:r>
            <a:endParaRPr lang="en-US" dirty="0">
              <a:solidFill>
                <a:schemeClr val="accent5">
                  <a:lumMod val="50000"/>
                </a:schemeClr>
              </a:solidFill>
            </a:endParaRPr>
          </a:p>
        </p:txBody>
      </p:sp>
      <p:graphicFrame>
        <p:nvGraphicFramePr>
          <p:cNvPr id="4" name="Content Placeholder 3"/>
          <p:cNvGraphicFramePr>
            <a:graphicFrameLocks noGrp="1"/>
          </p:cNvGraphicFramePr>
          <p:nvPr>
            <p:ph idx="1"/>
          </p:nvPr>
        </p:nvGraphicFramePr>
        <p:xfrm>
          <a:off x="500034" y="1142990"/>
          <a:ext cx="8229600" cy="35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40336" y="3344762"/>
            <a:ext cx="1082348" cy="369332"/>
          </a:xfrm>
          <a:prstGeom prst="rect">
            <a:avLst/>
          </a:prstGeom>
          <a:noFill/>
        </p:spPr>
        <p:txBody>
          <a:bodyPr wrap="none" rtlCol="0">
            <a:spAutoFit/>
          </a:bodyPr>
          <a:lstStyle/>
          <a:p>
            <a:r>
              <a:rPr lang="lt-LT" dirty="0">
                <a:solidFill>
                  <a:schemeClr val="accent2">
                    <a:lumMod val="60000"/>
                    <a:lumOff val="40000"/>
                  </a:schemeClr>
                </a:solidFill>
              </a:rPr>
              <a:t>Kur link?</a:t>
            </a:r>
          </a:p>
        </p:txBody>
      </p:sp>
      <p:cxnSp>
        <p:nvCxnSpPr>
          <p:cNvPr id="12" name="Straight Arrow Connector 11"/>
          <p:cNvCxnSpPr/>
          <p:nvPr/>
        </p:nvCxnSpPr>
        <p:spPr>
          <a:xfrm>
            <a:off x="3207915" y="3147814"/>
            <a:ext cx="2880986" cy="0"/>
          </a:xfrm>
          <a:prstGeom prst="straightConnector1">
            <a:avLst/>
          </a:prstGeom>
          <a:ln w="76200">
            <a:solidFill>
              <a:srgbClr val="FF6600"/>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755576" y="2211710"/>
            <a:ext cx="7632848" cy="1"/>
          </a:xfrm>
          <a:prstGeom prst="line">
            <a:avLst/>
          </a:prstGeom>
          <a:ln/>
        </p:spPr>
        <p:style>
          <a:lnRef idx="3">
            <a:schemeClr val="dk1"/>
          </a:lnRef>
          <a:fillRef idx="0">
            <a:schemeClr val="dk1"/>
          </a:fillRef>
          <a:effectRef idx="2">
            <a:schemeClr val="dk1"/>
          </a:effectRef>
          <a:fontRef idx="minor">
            <a:schemeClr val="tx1"/>
          </a:fontRef>
        </p:style>
      </p:cxnSp>
      <p:sp>
        <p:nvSpPr>
          <p:cNvPr id="16" name="Isosceles Triangle 15"/>
          <p:cNvSpPr/>
          <p:nvPr/>
        </p:nvSpPr>
        <p:spPr>
          <a:xfrm>
            <a:off x="4521799" y="2203427"/>
            <a:ext cx="232474" cy="480448"/>
          </a:xfrm>
          <a:prstGeom prst="triangle">
            <a:avLst/>
          </a:prstGeom>
          <a:solidFill>
            <a:srgbClr val="FFF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7" name="TextBox 16"/>
          <p:cNvSpPr txBox="1"/>
          <p:nvPr/>
        </p:nvSpPr>
        <p:spPr>
          <a:xfrm>
            <a:off x="281354" y="263802"/>
            <a:ext cx="8525021" cy="369332"/>
          </a:xfrm>
          <a:prstGeom prst="rect">
            <a:avLst/>
          </a:prstGeom>
          <a:solidFill>
            <a:srgbClr val="FFF200"/>
          </a:solidFill>
        </p:spPr>
        <p:txBody>
          <a:bodyPr wrap="square" rtlCol="0">
            <a:spAutoFit/>
          </a:bodyPr>
          <a:lstStyle/>
          <a:p>
            <a:pPr algn="ctr"/>
            <a:r>
              <a:rPr lang="lt-LT" b="1" dirty="0" smtClean="0">
                <a:solidFill>
                  <a:srgbClr val="002060"/>
                </a:solidFill>
              </a:rPr>
              <a:t>Klausimai?</a:t>
            </a:r>
            <a:endParaRPr lang="lt-LT" b="1" dirty="0">
              <a:solidFill>
                <a:srgbClr val="002060"/>
              </a:solidFill>
            </a:endParaRPr>
          </a:p>
        </p:txBody>
      </p:sp>
      <p:sp>
        <p:nvSpPr>
          <p:cNvPr id="22" name="TextBox 21"/>
          <p:cNvSpPr txBox="1"/>
          <p:nvPr/>
        </p:nvSpPr>
        <p:spPr>
          <a:xfrm>
            <a:off x="683568" y="2571750"/>
            <a:ext cx="2520280" cy="1200329"/>
          </a:xfrm>
          <a:prstGeom prst="rect">
            <a:avLst/>
          </a:prstGeom>
          <a:noFill/>
        </p:spPr>
        <p:txBody>
          <a:bodyPr wrap="square" rtlCol="0">
            <a:spAutoFit/>
          </a:bodyPr>
          <a:lstStyle/>
          <a:p>
            <a:r>
              <a:rPr lang="lt-LT" i="1" dirty="0" smtClean="0">
                <a:solidFill>
                  <a:srgbClr val="002060"/>
                </a:solidFill>
                <a:latin typeface="+mn-lt"/>
              </a:rPr>
              <a:t>M</a:t>
            </a:r>
            <a:r>
              <a:rPr lang="en-US" i="1" dirty="0" err="1" smtClean="0">
                <a:solidFill>
                  <a:srgbClr val="002060"/>
                </a:solidFill>
                <a:latin typeface="+mn-lt"/>
              </a:rPr>
              <a:t>okomųjų</a:t>
            </a:r>
            <a:r>
              <a:rPr lang="en-US" i="1" dirty="0" smtClean="0">
                <a:solidFill>
                  <a:srgbClr val="002060"/>
                </a:solidFill>
                <a:latin typeface="+mn-lt"/>
              </a:rPr>
              <a:t> </a:t>
            </a:r>
            <a:r>
              <a:rPr lang="en-US" i="1" dirty="0" err="1" smtClean="0">
                <a:solidFill>
                  <a:srgbClr val="002060"/>
                </a:solidFill>
                <a:latin typeface="+mn-lt"/>
              </a:rPr>
              <a:t>dalykų</a:t>
            </a:r>
            <a:r>
              <a:rPr lang="en-US" i="1" dirty="0" smtClean="0">
                <a:solidFill>
                  <a:srgbClr val="002060"/>
                </a:solidFill>
                <a:latin typeface="+mn-lt"/>
              </a:rPr>
              <a:t> </a:t>
            </a:r>
            <a:r>
              <a:rPr lang="en-US" i="1" dirty="0" err="1" smtClean="0">
                <a:solidFill>
                  <a:srgbClr val="002060"/>
                </a:solidFill>
                <a:latin typeface="+mn-lt"/>
              </a:rPr>
              <a:t>jungim</a:t>
            </a:r>
            <a:r>
              <a:rPr lang="lt-LT" i="1" dirty="0" smtClean="0">
                <a:solidFill>
                  <a:srgbClr val="002060"/>
                </a:solidFill>
                <a:latin typeface="+mn-lt"/>
              </a:rPr>
              <a:t>as</a:t>
            </a:r>
            <a:r>
              <a:rPr lang="en-US" i="1" dirty="0" smtClean="0">
                <a:solidFill>
                  <a:srgbClr val="002060"/>
                </a:solidFill>
                <a:latin typeface="+mn-lt"/>
              </a:rPr>
              <a:t> </a:t>
            </a:r>
            <a:r>
              <a:rPr lang="en-US" i="1" dirty="0" err="1" smtClean="0">
                <a:solidFill>
                  <a:srgbClr val="002060"/>
                </a:solidFill>
                <a:latin typeface="+mn-lt"/>
              </a:rPr>
              <a:t>pagal</a:t>
            </a:r>
            <a:r>
              <a:rPr lang="en-US" i="1" dirty="0" smtClean="0">
                <a:solidFill>
                  <a:srgbClr val="002060"/>
                </a:solidFill>
                <a:latin typeface="+mn-lt"/>
              </a:rPr>
              <a:t> </a:t>
            </a:r>
            <a:r>
              <a:rPr lang="en-US" i="1" dirty="0" err="1" smtClean="0">
                <a:solidFill>
                  <a:srgbClr val="002060"/>
                </a:solidFill>
                <a:latin typeface="+mn-lt"/>
              </a:rPr>
              <a:t>temas</a:t>
            </a:r>
            <a:r>
              <a:rPr lang="en-US" i="1" dirty="0" smtClean="0">
                <a:solidFill>
                  <a:srgbClr val="002060"/>
                </a:solidFill>
                <a:latin typeface="+mn-lt"/>
              </a:rPr>
              <a:t>, </a:t>
            </a:r>
            <a:r>
              <a:rPr lang="en-US" i="1" dirty="0" err="1" smtClean="0">
                <a:solidFill>
                  <a:srgbClr val="002060"/>
                </a:solidFill>
                <a:latin typeface="+mn-lt"/>
              </a:rPr>
              <a:t>reiškinių</a:t>
            </a:r>
            <a:r>
              <a:rPr lang="en-US" i="1" dirty="0" smtClean="0">
                <a:solidFill>
                  <a:srgbClr val="002060"/>
                </a:solidFill>
                <a:latin typeface="+mn-lt"/>
              </a:rPr>
              <a:t> </a:t>
            </a:r>
            <a:r>
              <a:rPr lang="en-US" i="1" dirty="0" err="1" smtClean="0">
                <a:solidFill>
                  <a:srgbClr val="002060"/>
                </a:solidFill>
                <a:latin typeface="+mn-lt"/>
              </a:rPr>
              <a:t>tyrim</a:t>
            </a:r>
            <a:r>
              <a:rPr lang="lt-LT" i="1" dirty="0" smtClean="0">
                <a:solidFill>
                  <a:srgbClr val="002060"/>
                </a:solidFill>
                <a:latin typeface="+mn-lt"/>
              </a:rPr>
              <a:t>as</a:t>
            </a:r>
            <a:r>
              <a:rPr lang="en-US" i="1" dirty="0" smtClean="0">
                <a:solidFill>
                  <a:srgbClr val="002060"/>
                </a:solidFill>
                <a:latin typeface="+mn-lt"/>
              </a:rPr>
              <a:t> </a:t>
            </a:r>
            <a:r>
              <a:rPr lang="en-US" i="1" dirty="0" err="1" smtClean="0">
                <a:solidFill>
                  <a:srgbClr val="002060"/>
                </a:solidFill>
                <a:latin typeface="+mn-lt"/>
              </a:rPr>
              <a:t>ir</a:t>
            </a:r>
            <a:r>
              <a:rPr lang="en-US" i="1" dirty="0" smtClean="0">
                <a:solidFill>
                  <a:srgbClr val="002060"/>
                </a:solidFill>
                <a:latin typeface="+mn-lt"/>
              </a:rPr>
              <a:t> </a:t>
            </a:r>
            <a:r>
              <a:rPr lang="en-US" i="1" dirty="0" err="1" smtClean="0">
                <a:solidFill>
                  <a:srgbClr val="002060"/>
                </a:solidFill>
                <a:latin typeface="+mn-lt"/>
              </a:rPr>
              <a:t>aptarim</a:t>
            </a:r>
            <a:r>
              <a:rPr lang="lt-LT" i="1" dirty="0" smtClean="0">
                <a:solidFill>
                  <a:srgbClr val="002060"/>
                </a:solidFill>
                <a:latin typeface="+mn-lt"/>
              </a:rPr>
              <a:t>as</a:t>
            </a:r>
            <a:endParaRPr lang="en-US" i="1" dirty="0">
              <a:solidFill>
                <a:srgbClr val="002060"/>
              </a:solidFill>
              <a:latin typeface="+mn-lt"/>
            </a:endParaRPr>
          </a:p>
        </p:txBody>
      </p:sp>
      <p:sp>
        <p:nvSpPr>
          <p:cNvPr id="23" name="TextBox 22"/>
          <p:cNvSpPr txBox="1"/>
          <p:nvPr/>
        </p:nvSpPr>
        <p:spPr>
          <a:xfrm>
            <a:off x="5940152" y="2556649"/>
            <a:ext cx="2520280" cy="2031325"/>
          </a:xfrm>
          <a:prstGeom prst="rect">
            <a:avLst/>
          </a:prstGeom>
          <a:noFill/>
        </p:spPr>
        <p:txBody>
          <a:bodyPr wrap="square" rtlCol="0">
            <a:spAutoFit/>
          </a:bodyPr>
          <a:lstStyle/>
          <a:p>
            <a:pPr algn="r"/>
            <a:r>
              <a:rPr lang="lt-LT" i="1" dirty="0" smtClean="0">
                <a:solidFill>
                  <a:srgbClr val="002060"/>
                </a:solidFill>
                <a:latin typeface="+mn-lt"/>
              </a:rPr>
              <a:t>Probleminių situacijų sprendimas, remiantis </a:t>
            </a:r>
            <a:r>
              <a:rPr lang="en-US" i="1" dirty="0" err="1" smtClean="0">
                <a:solidFill>
                  <a:schemeClr val="accent2">
                    <a:lumMod val="75000"/>
                  </a:schemeClr>
                </a:solidFill>
                <a:latin typeface="+mn-lt"/>
              </a:rPr>
              <a:t>savivaldumo</a:t>
            </a:r>
            <a:r>
              <a:rPr lang="en-US" i="1" dirty="0" smtClean="0">
                <a:solidFill>
                  <a:schemeClr val="accent2">
                    <a:lumMod val="75000"/>
                  </a:schemeClr>
                </a:solidFill>
                <a:latin typeface="+mn-lt"/>
              </a:rPr>
              <a:t>, </a:t>
            </a:r>
            <a:r>
              <a:rPr lang="en-US" i="1" dirty="0" err="1" smtClean="0">
                <a:solidFill>
                  <a:schemeClr val="accent2">
                    <a:lumMod val="75000"/>
                  </a:schemeClr>
                </a:solidFill>
                <a:latin typeface="+mn-lt"/>
              </a:rPr>
              <a:t>bendradarbiavimo</a:t>
            </a:r>
            <a:r>
              <a:rPr lang="en-US" i="1" dirty="0" smtClean="0">
                <a:solidFill>
                  <a:schemeClr val="accent2">
                    <a:lumMod val="75000"/>
                  </a:schemeClr>
                </a:solidFill>
                <a:latin typeface="+mn-lt"/>
              </a:rPr>
              <a:t>, </a:t>
            </a:r>
            <a:r>
              <a:rPr lang="en-US" i="1" dirty="0" err="1" smtClean="0">
                <a:solidFill>
                  <a:schemeClr val="accent2">
                    <a:lumMod val="75000"/>
                  </a:schemeClr>
                </a:solidFill>
                <a:latin typeface="+mn-lt"/>
              </a:rPr>
              <a:t>konstruktyvumo</a:t>
            </a:r>
            <a:r>
              <a:rPr lang="en-US" i="1" dirty="0" smtClean="0">
                <a:solidFill>
                  <a:schemeClr val="accent2">
                    <a:lumMod val="75000"/>
                  </a:schemeClr>
                </a:solidFill>
                <a:latin typeface="+mn-lt"/>
              </a:rPr>
              <a:t> </a:t>
            </a:r>
            <a:r>
              <a:rPr lang="en-US" i="1" dirty="0" err="1" smtClean="0">
                <a:solidFill>
                  <a:schemeClr val="accent2">
                    <a:lumMod val="75000"/>
                  </a:schemeClr>
                </a:solidFill>
                <a:latin typeface="+mn-lt"/>
              </a:rPr>
              <a:t>ir</a:t>
            </a:r>
            <a:r>
              <a:rPr lang="en-US" i="1" dirty="0" smtClean="0">
                <a:solidFill>
                  <a:schemeClr val="accent2">
                    <a:lumMod val="75000"/>
                  </a:schemeClr>
                </a:solidFill>
                <a:latin typeface="+mn-lt"/>
              </a:rPr>
              <a:t> </a:t>
            </a:r>
            <a:r>
              <a:rPr lang="en-US" i="1" dirty="0" err="1" smtClean="0">
                <a:solidFill>
                  <a:schemeClr val="accent2">
                    <a:lumMod val="75000"/>
                  </a:schemeClr>
                </a:solidFill>
                <a:latin typeface="+mn-lt"/>
              </a:rPr>
              <a:t>kontekstualumo</a:t>
            </a:r>
            <a:r>
              <a:rPr lang="lt-LT" i="1" dirty="0" smtClean="0">
                <a:solidFill>
                  <a:schemeClr val="accent2">
                    <a:lumMod val="75000"/>
                  </a:schemeClr>
                </a:solidFill>
                <a:latin typeface="+mn-lt"/>
              </a:rPr>
              <a:t> </a:t>
            </a:r>
            <a:r>
              <a:rPr lang="lt-LT" i="1" dirty="0" smtClean="0">
                <a:solidFill>
                  <a:srgbClr val="002060"/>
                </a:solidFill>
                <a:latin typeface="+mn-lt"/>
              </a:rPr>
              <a:t>principais</a:t>
            </a:r>
            <a:endParaRPr lang="en-US" i="1" dirty="0">
              <a:solidFill>
                <a:srgbClr val="002060"/>
              </a:solidFill>
              <a:latin typeface="+mn-lt"/>
            </a:endParaRPr>
          </a:p>
        </p:txBody>
      </p:sp>
      <p:sp>
        <p:nvSpPr>
          <p:cNvPr id="14" name="TextBox 13"/>
          <p:cNvSpPr txBox="1"/>
          <p:nvPr/>
        </p:nvSpPr>
        <p:spPr>
          <a:xfrm>
            <a:off x="683568" y="1635646"/>
            <a:ext cx="2778325" cy="400110"/>
          </a:xfrm>
          <a:prstGeom prst="rect">
            <a:avLst/>
          </a:prstGeom>
          <a:noFill/>
        </p:spPr>
        <p:txBody>
          <a:bodyPr wrap="none" rtlCol="0">
            <a:spAutoFit/>
          </a:bodyPr>
          <a:lstStyle/>
          <a:p>
            <a:r>
              <a:rPr lang="en-US" sz="2000" b="1" dirty="0" err="1" smtClean="0">
                <a:solidFill>
                  <a:schemeClr val="accent5">
                    <a:lumMod val="50000"/>
                  </a:schemeClr>
                </a:solidFill>
              </a:rPr>
              <a:t>Integruotas</a:t>
            </a:r>
            <a:r>
              <a:rPr lang="en-US" sz="2000" b="1" dirty="0" smtClean="0">
                <a:solidFill>
                  <a:schemeClr val="accent5">
                    <a:lumMod val="50000"/>
                  </a:schemeClr>
                </a:solidFill>
              </a:rPr>
              <a:t> </a:t>
            </a:r>
            <a:r>
              <a:rPr lang="en-US" sz="2000" b="1" dirty="0" err="1" smtClean="0">
                <a:solidFill>
                  <a:schemeClr val="accent5">
                    <a:lumMod val="50000"/>
                  </a:schemeClr>
                </a:solidFill>
              </a:rPr>
              <a:t>ugdymas</a:t>
            </a:r>
            <a:endParaRPr lang="en-US" sz="2000" b="1" dirty="0">
              <a:solidFill>
                <a:schemeClr val="accent5">
                  <a:lumMod val="50000"/>
                </a:schemeClr>
              </a:solidFill>
            </a:endParaRPr>
          </a:p>
        </p:txBody>
      </p:sp>
      <p:sp>
        <p:nvSpPr>
          <p:cNvPr id="15" name="TextBox 14"/>
          <p:cNvSpPr txBox="1"/>
          <p:nvPr/>
        </p:nvSpPr>
        <p:spPr>
          <a:xfrm>
            <a:off x="5454367" y="1635646"/>
            <a:ext cx="3118161" cy="400110"/>
          </a:xfrm>
          <a:prstGeom prst="rect">
            <a:avLst/>
          </a:prstGeom>
          <a:noFill/>
        </p:spPr>
        <p:txBody>
          <a:bodyPr wrap="none" rtlCol="0">
            <a:spAutoFit/>
          </a:bodyPr>
          <a:lstStyle/>
          <a:p>
            <a:r>
              <a:rPr lang="lt-LT" sz="2000" b="1" dirty="0" smtClean="0">
                <a:solidFill>
                  <a:schemeClr val="accent5">
                    <a:lumMod val="50000"/>
                  </a:schemeClr>
                </a:solidFill>
              </a:rPr>
              <a:t>Probleminis mokymasis</a:t>
            </a:r>
            <a:endParaRPr lang="en-US" sz="2000" b="1" dirty="0">
              <a:solidFill>
                <a:schemeClr val="accent5">
                  <a:lumMod val="50000"/>
                </a:schemeClr>
              </a:solidFill>
            </a:endParaRPr>
          </a:p>
        </p:txBody>
      </p:sp>
      <p:sp>
        <p:nvSpPr>
          <p:cNvPr id="20" name="TextBox 19"/>
          <p:cNvSpPr txBox="1"/>
          <p:nvPr/>
        </p:nvSpPr>
        <p:spPr>
          <a:xfrm>
            <a:off x="712212" y="4640237"/>
            <a:ext cx="6663363" cy="307777"/>
          </a:xfrm>
          <a:prstGeom prst="rect">
            <a:avLst/>
          </a:prstGeom>
          <a:noFill/>
        </p:spPr>
        <p:txBody>
          <a:bodyPr wrap="none" rtlCol="0">
            <a:spAutoFit/>
          </a:bodyPr>
          <a:lstStyle/>
          <a:p>
            <a:r>
              <a:rPr lang="lt-LT" sz="1400" i="1" dirty="0" smtClean="0">
                <a:latin typeface="+mn-lt"/>
              </a:rPr>
              <a:t>Savivaldumas suprantamas, kaip mokinio gebėjimą savarankiškai atlikti įvairias užduotis.</a:t>
            </a:r>
            <a:endParaRPr lang="en-US" sz="1400" i="1"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solidFill>
                  <a:schemeClr val="accent5">
                    <a:lumMod val="50000"/>
                  </a:schemeClr>
                </a:solidFill>
              </a:rPr>
              <a:t>Mokinių STEM raštingumas</a:t>
            </a:r>
            <a:endParaRPr lang="en-US" dirty="0"/>
          </a:p>
        </p:txBody>
      </p:sp>
      <p:graphicFrame>
        <p:nvGraphicFramePr>
          <p:cNvPr id="4" name="Content Placeholder 3"/>
          <p:cNvGraphicFramePr>
            <a:graphicFrameLocks noGrp="1"/>
          </p:cNvGraphicFramePr>
          <p:nvPr>
            <p:ph idx="1"/>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86512" y="4659982"/>
            <a:ext cx="2511457" cy="276999"/>
          </a:xfrm>
          <a:prstGeom prst="rect">
            <a:avLst/>
          </a:prstGeom>
          <a:noFill/>
        </p:spPr>
        <p:txBody>
          <a:bodyPr wrap="none" rtlCol="0">
            <a:spAutoFit/>
          </a:bodyPr>
          <a:lstStyle/>
          <a:p>
            <a:r>
              <a:rPr lang="en-US" sz="1200" i="1" dirty="0" smtClean="0">
                <a:latin typeface="+mn-lt"/>
              </a:rPr>
              <a:t>K-12 STEM Education Overview</a:t>
            </a:r>
            <a:r>
              <a:rPr lang="lt-LT" sz="1200" i="1" dirty="0" smtClean="0">
                <a:latin typeface="+mn-lt"/>
              </a:rPr>
              <a:t>, 2011</a:t>
            </a:r>
            <a:endParaRPr lang="en-US" sz="1200" i="1"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t-LT" sz="4000" b="1" dirty="0" smtClean="0">
                <a:solidFill>
                  <a:schemeClr val="accent5">
                    <a:lumMod val="50000"/>
                  </a:schemeClr>
                </a:solidFill>
              </a:rPr>
              <a:t>Technologinis raštingumas</a:t>
            </a:r>
            <a:r>
              <a:rPr lang="lt-LT" sz="4000" baseline="30000" dirty="0" smtClean="0">
                <a:solidFill>
                  <a:schemeClr val="accent2">
                    <a:lumMod val="75000"/>
                  </a:schemeClr>
                </a:solidFill>
              </a:rPr>
              <a:t>STEM</a:t>
            </a:r>
            <a:endParaRPr lang="lt-LT" sz="4000" dirty="0">
              <a:solidFill>
                <a:schemeClr val="accent5">
                  <a:lumMod val="50000"/>
                </a:schemeClr>
              </a:solidFill>
            </a:endParaRPr>
          </a:p>
        </p:txBody>
      </p:sp>
      <p:sp>
        <p:nvSpPr>
          <p:cNvPr id="3" name="Content Placeholder 2"/>
          <p:cNvSpPr>
            <a:spLocks noGrp="1"/>
          </p:cNvSpPr>
          <p:nvPr>
            <p:ph idx="1"/>
          </p:nvPr>
        </p:nvSpPr>
        <p:spPr>
          <a:xfrm>
            <a:off x="457200" y="1291828"/>
            <a:ext cx="8229600" cy="3394472"/>
          </a:xfrm>
        </p:spPr>
        <p:txBody>
          <a:bodyPr/>
          <a:lstStyle/>
          <a:p>
            <a:pPr>
              <a:defRPr/>
            </a:pPr>
            <a:r>
              <a:rPr lang="lt-LT" sz="2800" dirty="0">
                <a:solidFill>
                  <a:srgbClr val="002060"/>
                </a:solidFill>
              </a:rPr>
              <a:t>Gebėjimas </a:t>
            </a:r>
            <a:r>
              <a:rPr lang="lt-LT" sz="2800" dirty="0">
                <a:solidFill>
                  <a:srgbClr val="C00000"/>
                </a:solidFill>
              </a:rPr>
              <a:t>naudotis</a:t>
            </a:r>
            <a:r>
              <a:rPr lang="lt-LT" sz="2800" dirty="0">
                <a:solidFill>
                  <a:srgbClr val="002060"/>
                </a:solidFill>
              </a:rPr>
              <a:t> naujausiomis plačiai paplitusiomis </a:t>
            </a:r>
            <a:r>
              <a:rPr lang="lt-LT" sz="2800" dirty="0" smtClean="0">
                <a:solidFill>
                  <a:srgbClr val="002060"/>
                </a:solidFill>
              </a:rPr>
              <a:t>technologijomis</a:t>
            </a:r>
            <a:endParaRPr lang="lt-LT" sz="2800" dirty="0">
              <a:solidFill>
                <a:srgbClr val="002060"/>
              </a:solidFill>
            </a:endParaRPr>
          </a:p>
          <a:p>
            <a:pPr>
              <a:buFont typeface="Arial" charset="0"/>
              <a:buNone/>
              <a:defRPr/>
            </a:pPr>
            <a:r>
              <a:rPr lang="lt-LT" sz="2800" dirty="0">
                <a:solidFill>
                  <a:srgbClr val="002060"/>
                </a:solidFill>
              </a:rPr>
              <a:t> </a:t>
            </a:r>
          </a:p>
          <a:p>
            <a:pPr>
              <a:defRPr/>
            </a:pPr>
            <a:r>
              <a:rPr lang="lt-LT" sz="2800" dirty="0">
                <a:solidFill>
                  <a:srgbClr val="C00000"/>
                </a:solidFill>
              </a:rPr>
              <a:t>Suprasti</a:t>
            </a:r>
            <a:r>
              <a:rPr lang="lt-LT" sz="2800" dirty="0">
                <a:solidFill>
                  <a:srgbClr val="002060"/>
                </a:solidFill>
              </a:rPr>
              <a:t>, kaip jos kuriamos, </a:t>
            </a:r>
            <a:r>
              <a:rPr lang="lt-LT" sz="2800" dirty="0" smtClean="0">
                <a:solidFill>
                  <a:srgbClr val="002060"/>
                </a:solidFill>
              </a:rPr>
              <a:t>veikia </a:t>
            </a:r>
            <a:endParaRPr lang="lt-LT" sz="2800" dirty="0">
              <a:solidFill>
                <a:srgbClr val="002060"/>
              </a:solidFill>
            </a:endParaRPr>
          </a:p>
          <a:p>
            <a:pPr>
              <a:defRPr/>
            </a:pPr>
            <a:endParaRPr lang="lt-LT" sz="2800" dirty="0">
              <a:solidFill>
                <a:srgbClr val="002060"/>
              </a:solidFill>
            </a:endParaRPr>
          </a:p>
          <a:p>
            <a:pPr>
              <a:defRPr/>
            </a:pPr>
            <a:r>
              <a:rPr lang="lt-LT" sz="2800" dirty="0">
                <a:solidFill>
                  <a:srgbClr val="C00000"/>
                </a:solidFill>
              </a:rPr>
              <a:t>Analizuoti</a:t>
            </a:r>
            <a:r>
              <a:rPr lang="lt-LT" sz="2800" dirty="0">
                <a:solidFill>
                  <a:srgbClr val="002060"/>
                </a:solidFill>
              </a:rPr>
              <a:t>, kokią įtaką technologijos daro žmonėms, valstybėms, </a:t>
            </a:r>
            <a:r>
              <a:rPr lang="lt-LT" sz="2800" dirty="0" smtClean="0">
                <a:solidFill>
                  <a:srgbClr val="002060"/>
                </a:solidFill>
              </a:rPr>
              <a:t>visuomenei</a:t>
            </a:r>
            <a:endParaRPr lang="lt-LT" sz="2800" dirty="0">
              <a:solidFill>
                <a:srgbClr val="002060"/>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t-LT" sz="4000" b="1" dirty="0" smtClean="0">
                <a:solidFill>
                  <a:schemeClr val="accent5">
                    <a:lumMod val="50000"/>
                  </a:schemeClr>
                </a:solidFill>
              </a:rPr>
              <a:t>Inžinerinis raštingumas</a:t>
            </a:r>
            <a:r>
              <a:rPr lang="lt-LT" sz="4000" baseline="30000" dirty="0" smtClean="0">
                <a:solidFill>
                  <a:schemeClr val="accent2">
                    <a:lumMod val="75000"/>
                  </a:schemeClr>
                </a:solidFill>
              </a:rPr>
              <a:t>STEM</a:t>
            </a:r>
            <a:endParaRPr lang="lt-LT" sz="4000" dirty="0">
              <a:solidFill>
                <a:schemeClr val="accent5">
                  <a:lumMod val="50000"/>
                </a:schemeClr>
              </a:solidFill>
            </a:endParaRPr>
          </a:p>
        </p:txBody>
      </p:sp>
      <p:sp>
        <p:nvSpPr>
          <p:cNvPr id="20483" name="Content Placeholder 2"/>
          <p:cNvSpPr>
            <a:spLocks noGrp="1"/>
          </p:cNvSpPr>
          <p:nvPr>
            <p:ph idx="1"/>
          </p:nvPr>
        </p:nvSpPr>
        <p:spPr/>
        <p:txBody>
          <a:bodyPr/>
          <a:lstStyle/>
          <a:p>
            <a:r>
              <a:rPr lang="lt-LT" sz="2800" dirty="0">
                <a:solidFill>
                  <a:srgbClr val="002060"/>
                </a:solidFill>
              </a:rPr>
              <a:t>Gebėjimas </a:t>
            </a:r>
            <a:r>
              <a:rPr lang="lt-LT" sz="2800" dirty="0">
                <a:solidFill>
                  <a:srgbClr val="C00000"/>
                </a:solidFill>
              </a:rPr>
              <a:t>suprasti</a:t>
            </a:r>
            <a:r>
              <a:rPr lang="lt-LT" sz="2800" dirty="0">
                <a:solidFill>
                  <a:srgbClr val="002060"/>
                </a:solidFill>
              </a:rPr>
              <a:t>, kaip kuriami instrumentai, įrengimai, </a:t>
            </a:r>
            <a:r>
              <a:rPr lang="lt-LT" sz="2800" dirty="0" smtClean="0">
                <a:solidFill>
                  <a:srgbClr val="002060"/>
                </a:solidFill>
              </a:rPr>
              <a:t>technologijos</a:t>
            </a:r>
            <a:endParaRPr lang="lt-LT" sz="2800" dirty="0">
              <a:solidFill>
                <a:srgbClr val="002060"/>
              </a:solidFill>
            </a:endParaRPr>
          </a:p>
          <a:p>
            <a:pPr>
              <a:buFont typeface="Arial" charset="0"/>
              <a:buNone/>
            </a:pPr>
            <a:r>
              <a:rPr lang="lt-LT" sz="2800" dirty="0">
                <a:solidFill>
                  <a:srgbClr val="002060"/>
                </a:solidFill>
              </a:rPr>
              <a:t> </a:t>
            </a:r>
          </a:p>
          <a:p>
            <a:r>
              <a:rPr lang="lt-LT" sz="2800" dirty="0" smtClean="0">
                <a:solidFill>
                  <a:srgbClr val="C00000"/>
                </a:solidFill>
              </a:rPr>
              <a:t>Suvokti </a:t>
            </a:r>
            <a:r>
              <a:rPr lang="lt-LT" sz="2800" dirty="0" smtClean="0">
                <a:solidFill>
                  <a:srgbClr val="002060"/>
                </a:solidFill>
              </a:rPr>
              <a:t>pagrindinius inžinerijos ir dizaino principus</a:t>
            </a:r>
          </a:p>
          <a:p>
            <a:endParaRPr lang="lt-LT" sz="2800" dirty="0" smtClean="0">
              <a:solidFill>
                <a:srgbClr val="002060"/>
              </a:solidFill>
            </a:endParaRPr>
          </a:p>
          <a:p>
            <a:r>
              <a:rPr lang="lt-LT" sz="2800" dirty="0" smtClean="0">
                <a:solidFill>
                  <a:srgbClr val="C00000"/>
                </a:solidFill>
              </a:rPr>
              <a:t>Atlikti </a:t>
            </a:r>
            <a:r>
              <a:rPr lang="lt-LT" sz="2800" dirty="0">
                <a:solidFill>
                  <a:srgbClr val="C00000"/>
                </a:solidFill>
              </a:rPr>
              <a:t>praktines užduotis</a:t>
            </a:r>
            <a:r>
              <a:rPr lang="lt-LT" sz="2800" dirty="0">
                <a:solidFill>
                  <a:srgbClr val="002060"/>
                </a:solidFill>
              </a:rPr>
              <a:t>, remiantis įvairių mokomųjų dalykų </a:t>
            </a:r>
            <a:r>
              <a:rPr lang="lt-LT" sz="2800" dirty="0" smtClean="0">
                <a:solidFill>
                  <a:srgbClr val="002060"/>
                </a:solidFill>
              </a:rPr>
              <a:t>žiniomis</a:t>
            </a:r>
            <a:endParaRPr lang="lt-LT" sz="2800" dirty="0">
              <a:solidFill>
                <a:srgbClr val="002060"/>
              </a:solidFill>
            </a:endParaRPr>
          </a:p>
          <a:p>
            <a:endParaRPr lang="lt-LT" sz="2800" dirty="0">
              <a:solidFill>
                <a:srgbClr val="002060"/>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40336" y="3354546"/>
            <a:ext cx="1082348" cy="369332"/>
          </a:xfrm>
          <a:prstGeom prst="rect">
            <a:avLst/>
          </a:prstGeom>
          <a:noFill/>
        </p:spPr>
        <p:txBody>
          <a:bodyPr wrap="none" rtlCol="0">
            <a:spAutoFit/>
          </a:bodyPr>
          <a:lstStyle/>
          <a:p>
            <a:r>
              <a:rPr lang="lt-LT" dirty="0">
                <a:solidFill>
                  <a:schemeClr val="accent2">
                    <a:lumMod val="60000"/>
                    <a:lumOff val="40000"/>
                  </a:schemeClr>
                </a:solidFill>
              </a:rPr>
              <a:t>Kur link?</a:t>
            </a:r>
          </a:p>
        </p:txBody>
      </p:sp>
      <p:cxnSp>
        <p:nvCxnSpPr>
          <p:cNvPr id="12" name="Straight Arrow Connector 11"/>
          <p:cNvCxnSpPr/>
          <p:nvPr/>
        </p:nvCxnSpPr>
        <p:spPr>
          <a:xfrm>
            <a:off x="3207915" y="3219822"/>
            <a:ext cx="2880986" cy="0"/>
          </a:xfrm>
          <a:prstGeom prst="straightConnector1">
            <a:avLst/>
          </a:prstGeom>
          <a:ln w="76200">
            <a:solidFill>
              <a:srgbClr val="FF6600"/>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755576" y="2211710"/>
            <a:ext cx="7632848" cy="1"/>
          </a:xfrm>
          <a:prstGeom prst="line">
            <a:avLst/>
          </a:prstGeom>
          <a:ln/>
        </p:spPr>
        <p:style>
          <a:lnRef idx="3">
            <a:schemeClr val="dk1"/>
          </a:lnRef>
          <a:fillRef idx="0">
            <a:schemeClr val="dk1"/>
          </a:fillRef>
          <a:effectRef idx="2">
            <a:schemeClr val="dk1"/>
          </a:effectRef>
          <a:fontRef idx="minor">
            <a:schemeClr val="tx1"/>
          </a:fontRef>
        </p:style>
      </p:cxnSp>
      <p:sp>
        <p:nvSpPr>
          <p:cNvPr id="16" name="Isosceles Triangle 15"/>
          <p:cNvSpPr/>
          <p:nvPr/>
        </p:nvSpPr>
        <p:spPr>
          <a:xfrm>
            <a:off x="4521799" y="2203427"/>
            <a:ext cx="232474" cy="480448"/>
          </a:xfrm>
          <a:prstGeom prst="triangle">
            <a:avLst/>
          </a:prstGeom>
          <a:solidFill>
            <a:srgbClr val="FFF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7" name="TextBox 16"/>
          <p:cNvSpPr txBox="1"/>
          <p:nvPr/>
        </p:nvSpPr>
        <p:spPr>
          <a:xfrm>
            <a:off x="281354" y="263802"/>
            <a:ext cx="8525021" cy="369332"/>
          </a:xfrm>
          <a:prstGeom prst="rect">
            <a:avLst/>
          </a:prstGeom>
          <a:solidFill>
            <a:srgbClr val="FFF200"/>
          </a:solidFill>
        </p:spPr>
        <p:txBody>
          <a:bodyPr wrap="square" rtlCol="0">
            <a:spAutoFit/>
          </a:bodyPr>
          <a:lstStyle/>
          <a:p>
            <a:pPr algn="ctr"/>
            <a:r>
              <a:rPr lang="lt-LT" b="1" dirty="0" smtClean="0">
                <a:solidFill>
                  <a:srgbClr val="002060"/>
                </a:solidFill>
              </a:rPr>
              <a:t>Klausimai?</a:t>
            </a:r>
            <a:endParaRPr lang="lt-LT" b="1" dirty="0">
              <a:solidFill>
                <a:srgbClr val="002060"/>
              </a:solidFill>
            </a:endParaRPr>
          </a:p>
        </p:txBody>
      </p:sp>
      <p:sp>
        <p:nvSpPr>
          <p:cNvPr id="22" name="TextBox 21"/>
          <p:cNvSpPr txBox="1"/>
          <p:nvPr/>
        </p:nvSpPr>
        <p:spPr>
          <a:xfrm>
            <a:off x="683568" y="2571750"/>
            <a:ext cx="2520280" cy="1281569"/>
          </a:xfrm>
          <a:prstGeom prst="rect">
            <a:avLst/>
          </a:prstGeom>
          <a:noFill/>
        </p:spPr>
        <p:txBody>
          <a:bodyPr wrap="square" rtlCol="0">
            <a:spAutoFit/>
          </a:bodyPr>
          <a:lstStyle/>
          <a:p>
            <a:pPr>
              <a:lnSpc>
                <a:spcPct val="200000"/>
              </a:lnSpc>
            </a:pPr>
            <a:r>
              <a:rPr lang="lt-LT" dirty="0" smtClean="0">
                <a:solidFill>
                  <a:srgbClr val="002060"/>
                </a:solidFill>
              </a:rPr>
              <a:t>Gebėjimas </a:t>
            </a:r>
            <a:r>
              <a:rPr lang="lt-LT" dirty="0" smtClean="0">
                <a:solidFill>
                  <a:srgbClr val="C00000"/>
                </a:solidFill>
              </a:rPr>
              <a:t>naudotis</a:t>
            </a:r>
          </a:p>
          <a:p>
            <a:pPr>
              <a:lnSpc>
                <a:spcPct val="200000"/>
              </a:lnSpc>
            </a:pPr>
            <a:r>
              <a:rPr lang="lt-LT" sz="2400" b="1" i="1" dirty="0" smtClean="0">
                <a:solidFill>
                  <a:srgbClr val="C00000"/>
                </a:solidFill>
                <a:latin typeface="+mn-lt"/>
              </a:rPr>
              <a:t>KAIP</a:t>
            </a:r>
            <a:r>
              <a:rPr lang="lt-LT" sz="2400" i="1" dirty="0" smtClean="0">
                <a:solidFill>
                  <a:srgbClr val="C00000"/>
                </a:solidFill>
                <a:latin typeface="+mn-lt"/>
              </a:rPr>
              <a:t>?</a:t>
            </a:r>
            <a:endParaRPr lang="en-US" sz="2400" i="1" dirty="0">
              <a:solidFill>
                <a:srgbClr val="002060"/>
              </a:solidFill>
              <a:latin typeface="+mn-lt"/>
            </a:endParaRPr>
          </a:p>
        </p:txBody>
      </p:sp>
      <p:sp>
        <p:nvSpPr>
          <p:cNvPr id="23" name="TextBox 22"/>
          <p:cNvSpPr txBox="1"/>
          <p:nvPr/>
        </p:nvSpPr>
        <p:spPr>
          <a:xfrm>
            <a:off x="6444208" y="2571750"/>
            <a:ext cx="2016224" cy="1384995"/>
          </a:xfrm>
          <a:prstGeom prst="rect">
            <a:avLst/>
          </a:prstGeom>
          <a:noFill/>
        </p:spPr>
        <p:txBody>
          <a:bodyPr wrap="square" rtlCol="0">
            <a:spAutoFit/>
          </a:bodyPr>
          <a:lstStyle/>
          <a:p>
            <a:pPr algn="r"/>
            <a:r>
              <a:rPr lang="lt-LT" dirty="0" smtClean="0">
                <a:solidFill>
                  <a:srgbClr val="002060"/>
                </a:solidFill>
              </a:rPr>
              <a:t>Gebėjimas </a:t>
            </a:r>
            <a:r>
              <a:rPr lang="lt-LT" dirty="0" smtClean="0">
                <a:solidFill>
                  <a:srgbClr val="C00000"/>
                </a:solidFill>
              </a:rPr>
              <a:t>suprasti </a:t>
            </a:r>
            <a:r>
              <a:rPr lang="lt-LT" dirty="0" smtClean="0">
                <a:solidFill>
                  <a:srgbClr val="002060"/>
                </a:solidFill>
              </a:rPr>
              <a:t>ir</a:t>
            </a:r>
            <a:r>
              <a:rPr lang="lt-LT" dirty="0" smtClean="0">
                <a:solidFill>
                  <a:srgbClr val="C00000"/>
                </a:solidFill>
              </a:rPr>
              <a:t> suvokti</a:t>
            </a:r>
          </a:p>
          <a:p>
            <a:pPr algn="r">
              <a:lnSpc>
                <a:spcPct val="200000"/>
              </a:lnSpc>
            </a:pPr>
            <a:r>
              <a:rPr lang="lt-LT" sz="2400" b="1" i="1" dirty="0" smtClean="0">
                <a:solidFill>
                  <a:srgbClr val="C00000"/>
                </a:solidFill>
                <a:latin typeface="+mn-lt"/>
              </a:rPr>
              <a:t>KODĖL</a:t>
            </a:r>
            <a:r>
              <a:rPr lang="lt-LT" sz="2400" i="1" dirty="0" smtClean="0">
                <a:solidFill>
                  <a:srgbClr val="C00000"/>
                </a:solidFill>
                <a:latin typeface="+mn-lt"/>
              </a:rPr>
              <a:t>?</a:t>
            </a:r>
            <a:endParaRPr lang="en-US" sz="2400" i="1" dirty="0">
              <a:solidFill>
                <a:srgbClr val="002060"/>
              </a:solidFill>
              <a:latin typeface="+mn-lt"/>
            </a:endParaRPr>
          </a:p>
        </p:txBody>
      </p:sp>
      <p:sp>
        <p:nvSpPr>
          <p:cNvPr id="14" name="TextBox 13"/>
          <p:cNvSpPr txBox="1"/>
          <p:nvPr/>
        </p:nvSpPr>
        <p:spPr>
          <a:xfrm>
            <a:off x="683568" y="1635646"/>
            <a:ext cx="2408032" cy="400110"/>
          </a:xfrm>
          <a:prstGeom prst="rect">
            <a:avLst/>
          </a:prstGeom>
          <a:noFill/>
        </p:spPr>
        <p:txBody>
          <a:bodyPr wrap="none" rtlCol="0">
            <a:spAutoFit/>
          </a:bodyPr>
          <a:lstStyle/>
          <a:p>
            <a:r>
              <a:rPr lang="lt-LT" sz="2000" b="1" dirty="0" smtClean="0">
                <a:solidFill>
                  <a:schemeClr val="accent5">
                    <a:lumMod val="50000"/>
                  </a:schemeClr>
                </a:solidFill>
              </a:rPr>
              <a:t>TECHNOLOGIJOS</a:t>
            </a:r>
            <a:endParaRPr lang="en-US" sz="2000" b="1" dirty="0">
              <a:solidFill>
                <a:schemeClr val="accent5">
                  <a:lumMod val="50000"/>
                </a:schemeClr>
              </a:solidFill>
            </a:endParaRPr>
          </a:p>
        </p:txBody>
      </p:sp>
      <p:sp>
        <p:nvSpPr>
          <p:cNvPr id="15" name="TextBox 14"/>
          <p:cNvSpPr txBox="1"/>
          <p:nvPr/>
        </p:nvSpPr>
        <p:spPr>
          <a:xfrm>
            <a:off x="6889751" y="1635646"/>
            <a:ext cx="1611339" cy="400110"/>
          </a:xfrm>
          <a:prstGeom prst="rect">
            <a:avLst/>
          </a:prstGeom>
          <a:noFill/>
        </p:spPr>
        <p:txBody>
          <a:bodyPr wrap="none" rtlCol="0">
            <a:spAutoFit/>
          </a:bodyPr>
          <a:lstStyle/>
          <a:p>
            <a:r>
              <a:rPr lang="lt-LT" sz="2000" b="1" dirty="0" smtClean="0">
                <a:solidFill>
                  <a:schemeClr val="accent5">
                    <a:lumMod val="50000"/>
                  </a:schemeClr>
                </a:solidFill>
              </a:rPr>
              <a:t>INŽINERIJA</a:t>
            </a:r>
            <a:endParaRPr lang="en-US" sz="20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55576" y="2739374"/>
            <a:ext cx="7632848"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654729" y="2106735"/>
            <a:ext cx="2877711" cy="369332"/>
          </a:xfrm>
          <a:prstGeom prst="rect">
            <a:avLst/>
          </a:prstGeom>
          <a:noFill/>
        </p:spPr>
        <p:txBody>
          <a:bodyPr wrap="none" rtlCol="0">
            <a:spAutoFit/>
          </a:bodyPr>
          <a:lstStyle/>
          <a:p>
            <a:r>
              <a:rPr lang="lt-LT" b="1" dirty="0" smtClean="0">
                <a:solidFill>
                  <a:srgbClr val="002060"/>
                </a:solidFill>
              </a:rPr>
              <a:t>Praktinė veiklas / darbas</a:t>
            </a:r>
            <a:endParaRPr lang="lt-LT" b="1" dirty="0">
              <a:solidFill>
                <a:srgbClr val="002060"/>
              </a:solidFill>
            </a:endParaRPr>
          </a:p>
        </p:txBody>
      </p:sp>
      <p:sp>
        <p:nvSpPr>
          <p:cNvPr id="9" name="TextBox 8"/>
          <p:cNvSpPr txBox="1"/>
          <p:nvPr/>
        </p:nvSpPr>
        <p:spPr>
          <a:xfrm>
            <a:off x="539552" y="2070485"/>
            <a:ext cx="2630966" cy="369332"/>
          </a:xfrm>
          <a:prstGeom prst="rect">
            <a:avLst/>
          </a:prstGeom>
          <a:noFill/>
        </p:spPr>
        <p:txBody>
          <a:bodyPr wrap="square" rtlCol="0">
            <a:spAutoFit/>
          </a:bodyPr>
          <a:lstStyle/>
          <a:p>
            <a:pPr algn="ctr"/>
            <a:r>
              <a:rPr lang="lt-LT" b="1" dirty="0" smtClean="0">
                <a:solidFill>
                  <a:srgbClr val="002060"/>
                </a:solidFill>
              </a:rPr>
              <a:t>Žinios ir supratimas</a:t>
            </a:r>
            <a:endParaRPr lang="lt-LT" b="1" dirty="0">
              <a:solidFill>
                <a:srgbClr val="002060"/>
              </a:solidFill>
            </a:endParaRPr>
          </a:p>
        </p:txBody>
      </p:sp>
      <p:sp>
        <p:nvSpPr>
          <p:cNvPr id="10" name="Isosceles Triangle 9"/>
          <p:cNvSpPr/>
          <p:nvPr/>
        </p:nvSpPr>
        <p:spPr>
          <a:xfrm>
            <a:off x="4521800" y="2739374"/>
            <a:ext cx="232474" cy="480448"/>
          </a:xfrm>
          <a:prstGeom prst="triangle">
            <a:avLst/>
          </a:prstGeom>
          <a:solidFill>
            <a:srgbClr val="FFF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1" name="TextBox 10"/>
          <p:cNvSpPr txBox="1"/>
          <p:nvPr/>
        </p:nvSpPr>
        <p:spPr>
          <a:xfrm>
            <a:off x="4140336" y="4136850"/>
            <a:ext cx="1082348" cy="369332"/>
          </a:xfrm>
          <a:prstGeom prst="rect">
            <a:avLst/>
          </a:prstGeom>
          <a:noFill/>
        </p:spPr>
        <p:txBody>
          <a:bodyPr wrap="none" rtlCol="0">
            <a:spAutoFit/>
          </a:bodyPr>
          <a:lstStyle/>
          <a:p>
            <a:r>
              <a:rPr lang="lt-LT" dirty="0">
                <a:solidFill>
                  <a:schemeClr val="accent2">
                    <a:lumMod val="60000"/>
                    <a:lumOff val="40000"/>
                  </a:schemeClr>
                </a:solidFill>
              </a:rPr>
              <a:t>Kur link?</a:t>
            </a:r>
          </a:p>
        </p:txBody>
      </p:sp>
      <p:cxnSp>
        <p:nvCxnSpPr>
          <p:cNvPr id="12" name="Straight Arrow Connector 11"/>
          <p:cNvCxnSpPr/>
          <p:nvPr/>
        </p:nvCxnSpPr>
        <p:spPr>
          <a:xfrm>
            <a:off x="3207915" y="3939902"/>
            <a:ext cx="2880986" cy="0"/>
          </a:xfrm>
          <a:prstGeom prst="straightConnector1">
            <a:avLst/>
          </a:prstGeom>
          <a:ln w="76200">
            <a:solidFill>
              <a:srgbClr val="FF6600"/>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281354" y="263802"/>
            <a:ext cx="8525021" cy="369332"/>
          </a:xfrm>
          <a:prstGeom prst="rect">
            <a:avLst/>
          </a:prstGeom>
          <a:solidFill>
            <a:srgbClr val="FFF200"/>
          </a:solidFill>
        </p:spPr>
        <p:txBody>
          <a:bodyPr wrap="square" rtlCol="0">
            <a:spAutoFit/>
          </a:bodyPr>
          <a:lstStyle/>
          <a:p>
            <a:pPr algn="ctr"/>
            <a:r>
              <a:rPr lang="lt-LT" b="1" dirty="0" smtClean="0">
                <a:solidFill>
                  <a:srgbClr val="002060"/>
                </a:solidFill>
              </a:rPr>
              <a:t>Turinys: Klausimai?</a:t>
            </a:r>
            <a:endParaRPr lang="lt-LT" b="1" dirty="0">
              <a:solidFill>
                <a:srgbClr val="002060"/>
              </a:solidFill>
            </a:endParaRPr>
          </a:p>
        </p:txBody>
      </p:sp>
      <p:sp>
        <p:nvSpPr>
          <p:cNvPr id="18" name="TextBox 17"/>
          <p:cNvSpPr txBox="1"/>
          <p:nvPr/>
        </p:nvSpPr>
        <p:spPr>
          <a:xfrm>
            <a:off x="714348" y="3643320"/>
            <a:ext cx="2419252" cy="584775"/>
          </a:xfrm>
          <a:prstGeom prst="rect">
            <a:avLst/>
          </a:prstGeom>
          <a:noFill/>
        </p:spPr>
        <p:txBody>
          <a:bodyPr wrap="none" rtlCol="0">
            <a:spAutoFit/>
          </a:bodyPr>
          <a:lstStyle/>
          <a:p>
            <a:r>
              <a:rPr lang="lt-LT" sz="3200" dirty="0" smtClean="0">
                <a:solidFill>
                  <a:srgbClr val="002060"/>
                </a:solidFill>
              </a:rPr>
              <a:t>INŽINERIJA</a:t>
            </a:r>
            <a:endParaRPr lang="en-US" sz="3200" dirty="0">
              <a:solidFill>
                <a:srgbClr val="002060"/>
              </a:solidFill>
            </a:endParaRPr>
          </a:p>
        </p:txBody>
      </p:sp>
      <p:sp>
        <p:nvSpPr>
          <p:cNvPr id="19" name="TextBox 18"/>
          <p:cNvSpPr txBox="1"/>
          <p:nvPr/>
        </p:nvSpPr>
        <p:spPr>
          <a:xfrm>
            <a:off x="6286512" y="3643320"/>
            <a:ext cx="2667140" cy="584775"/>
          </a:xfrm>
          <a:prstGeom prst="rect">
            <a:avLst/>
          </a:prstGeom>
          <a:noFill/>
        </p:spPr>
        <p:txBody>
          <a:bodyPr wrap="none" rtlCol="0">
            <a:spAutoFit/>
          </a:bodyPr>
          <a:lstStyle/>
          <a:p>
            <a:r>
              <a:rPr lang="lt-LT" sz="3200" dirty="0" smtClean="0">
                <a:solidFill>
                  <a:srgbClr val="002060"/>
                </a:solidFill>
              </a:rPr>
              <a:t>Technologijos</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5">
                    <a:lumMod val="50000"/>
                  </a:schemeClr>
                </a:solidFill>
              </a:rPr>
              <a:t>Technologi</a:t>
            </a:r>
            <a:r>
              <a:rPr lang="lt-LT" dirty="0" smtClean="0">
                <a:solidFill>
                  <a:schemeClr val="accent5">
                    <a:lumMod val="50000"/>
                  </a:schemeClr>
                </a:solidFill>
              </a:rPr>
              <a:t>nis ugdymas</a:t>
            </a:r>
            <a:endParaRPr lang="en-US" dirty="0">
              <a:solidFill>
                <a:schemeClr val="accent5">
                  <a:lumMod val="50000"/>
                </a:schemeClr>
              </a:solidFill>
            </a:endParaRPr>
          </a:p>
        </p:txBody>
      </p:sp>
      <p:sp>
        <p:nvSpPr>
          <p:cNvPr id="3" name="Content Placeholder 2"/>
          <p:cNvSpPr>
            <a:spLocks noGrp="1"/>
          </p:cNvSpPr>
          <p:nvPr>
            <p:ph idx="1"/>
          </p:nvPr>
        </p:nvSpPr>
        <p:spPr/>
        <p:txBody>
          <a:bodyPr/>
          <a:lstStyle/>
          <a:p>
            <a:pPr eaLnBrk="1" hangingPunct="1"/>
            <a:r>
              <a:rPr lang="lt-LT" sz="2200" dirty="0" smtClean="0">
                <a:solidFill>
                  <a:srgbClr val="002060"/>
                </a:solidFill>
              </a:rPr>
              <a:t>Sudedamoji visuminio ugdymo dalis, leidžianti mokiniams tapti </a:t>
            </a:r>
            <a:r>
              <a:rPr lang="lt-LT" sz="2200" b="1" dirty="0" smtClean="0">
                <a:solidFill>
                  <a:schemeClr val="accent2">
                    <a:lumMod val="75000"/>
                  </a:schemeClr>
                </a:solidFill>
              </a:rPr>
              <a:t>technologiškai raštingiems</a:t>
            </a:r>
            <a:r>
              <a:rPr lang="lt-LT" sz="2200" dirty="0" smtClean="0">
                <a:solidFill>
                  <a:srgbClr val="002060"/>
                </a:solidFill>
              </a:rPr>
              <a:t>, gebantiems nuolat įgyti naujų žinių ir </a:t>
            </a:r>
            <a:r>
              <a:rPr lang="lt-LT" sz="2200" b="1" dirty="0" smtClean="0">
                <a:solidFill>
                  <a:schemeClr val="accent2">
                    <a:lumMod val="75000"/>
                  </a:schemeClr>
                </a:solidFill>
              </a:rPr>
              <a:t>išsiugdyti technologinių gebėjimų</a:t>
            </a:r>
            <a:r>
              <a:rPr lang="lt-LT" sz="2200" dirty="0" smtClean="0">
                <a:solidFill>
                  <a:srgbClr val="002060"/>
                </a:solidFill>
              </a:rPr>
              <a:t>, </a:t>
            </a:r>
            <a:r>
              <a:rPr lang="lt-LT" sz="2200" b="1" dirty="0" smtClean="0">
                <a:solidFill>
                  <a:schemeClr val="accent2">
                    <a:lumMod val="75000"/>
                  </a:schemeClr>
                </a:solidFill>
              </a:rPr>
              <a:t>suprasti, naudoti ir įvertinti</a:t>
            </a:r>
            <a:r>
              <a:rPr lang="lt-LT" sz="2200" b="1" dirty="0" smtClean="0">
                <a:solidFill>
                  <a:srgbClr val="002060"/>
                </a:solidFill>
              </a:rPr>
              <a:t> </a:t>
            </a:r>
            <a:r>
              <a:rPr lang="lt-LT" sz="2200" b="1" dirty="0" smtClean="0">
                <a:solidFill>
                  <a:schemeClr val="accent2">
                    <a:lumMod val="75000"/>
                  </a:schemeClr>
                </a:solidFill>
              </a:rPr>
              <a:t>nuolatinę technologijų plėtrą</a:t>
            </a:r>
            <a:r>
              <a:rPr lang="lt-LT" sz="2200" dirty="0" smtClean="0">
                <a:solidFill>
                  <a:schemeClr val="accent2">
                    <a:lumMod val="75000"/>
                  </a:schemeClr>
                </a:solidFill>
              </a:rPr>
              <a:t> </a:t>
            </a:r>
            <a:r>
              <a:rPr lang="lt-LT" sz="2200" dirty="0" smtClean="0">
                <a:solidFill>
                  <a:srgbClr val="002060"/>
                </a:solidFill>
              </a:rPr>
              <a:t>kūrybiniame (praktiniame) procese formuojant </a:t>
            </a:r>
            <a:r>
              <a:rPr lang="lt-LT" sz="2200" b="1" dirty="0" smtClean="0">
                <a:solidFill>
                  <a:schemeClr val="accent2">
                    <a:lumMod val="75000"/>
                  </a:schemeClr>
                </a:solidFill>
              </a:rPr>
              <a:t>pozityvią nuostatą </a:t>
            </a:r>
            <a:r>
              <a:rPr lang="lt-LT" sz="2200" dirty="0" smtClean="0">
                <a:solidFill>
                  <a:srgbClr val="002060"/>
                </a:solidFill>
              </a:rPr>
              <a:t>į technologijų virsmą praeities, dabarties ir ateities kontekste.</a:t>
            </a:r>
          </a:p>
          <a:p>
            <a:pPr eaLnBrk="1" hangingPunct="1"/>
            <a:endParaRPr lang="lt-LT" sz="2200" dirty="0" smtClean="0">
              <a:solidFill>
                <a:srgbClr val="002060"/>
              </a:solidFill>
            </a:endParaRPr>
          </a:p>
          <a:p>
            <a:pPr eaLnBrk="1" hangingPunct="1"/>
            <a:r>
              <a:rPr lang="lt-LT" sz="2200" dirty="0" smtClean="0">
                <a:solidFill>
                  <a:srgbClr val="002060"/>
                </a:solidFill>
              </a:rPr>
              <a:t>T</a:t>
            </a:r>
            <a:r>
              <a:rPr lang="en-US" sz="2200" dirty="0" err="1" smtClean="0">
                <a:solidFill>
                  <a:srgbClr val="002060"/>
                </a:solidFill>
              </a:rPr>
              <a:t>echnologinis</a:t>
            </a:r>
            <a:r>
              <a:rPr lang="en-US" sz="2200" dirty="0" smtClean="0">
                <a:solidFill>
                  <a:srgbClr val="002060"/>
                </a:solidFill>
              </a:rPr>
              <a:t> </a:t>
            </a:r>
            <a:r>
              <a:rPr lang="en-US" sz="2200" dirty="0" err="1" smtClean="0">
                <a:solidFill>
                  <a:srgbClr val="002060"/>
                </a:solidFill>
              </a:rPr>
              <a:t>ugdymas</a:t>
            </a:r>
            <a:r>
              <a:rPr lang="en-US" sz="2200" dirty="0" smtClean="0">
                <a:solidFill>
                  <a:srgbClr val="002060"/>
                </a:solidFill>
              </a:rPr>
              <a:t> </a:t>
            </a:r>
            <a:r>
              <a:rPr lang="en-US" sz="2200" dirty="0" err="1" smtClean="0">
                <a:solidFill>
                  <a:srgbClr val="002060"/>
                </a:solidFill>
              </a:rPr>
              <a:t>suvokiamas</a:t>
            </a:r>
            <a:r>
              <a:rPr lang="en-US" sz="2200" dirty="0" smtClean="0">
                <a:solidFill>
                  <a:srgbClr val="002060"/>
                </a:solidFill>
              </a:rPr>
              <a:t> </a:t>
            </a:r>
            <a:r>
              <a:rPr lang="en-US" sz="2200" dirty="0" err="1" smtClean="0">
                <a:solidFill>
                  <a:srgbClr val="002060"/>
                </a:solidFill>
              </a:rPr>
              <a:t>kaip</a:t>
            </a:r>
            <a:r>
              <a:rPr lang="en-US" sz="2200" dirty="0" smtClean="0">
                <a:solidFill>
                  <a:srgbClr val="002060"/>
                </a:solidFill>
              </a:rPr>
              <a:t> </a:t>
            </a:r>
            <a:r>
              <a:rPr lang="en-US" sz="2200" b="1" dirty="0" err="1" smtClean="0">
                <a:solidFill>
                  <a:schemeClr val="accent2">
                    <a:lumMod val="75000"/>
                  </a:schemeClr>
                </a:solidFill>
              </a:rPr>
              <a:t>kūrybinio</a:t>
            </a:r>
            <a:r>
              <a:rPr lang="en-US" sz="2200" b="1" dirty="0" smtClean="0">
                <a:solidFill>
                  <a:schemeClr val="accent2">
                    <a:lumMod val="75000"/>
                  </a:schemeClr>
                </a:solidFill>
              </a:rPr>
              <a:t> </a:t>
            </a:r>
            <a:r>
              <a:rPr lang="en-US" sz="2200" b="1" dirty="0" err="1" smtClean="0">
                <a:solidFill>
                  <a:schemeClr val="accent2">
                    <a:lumMod val="75000"/>
                  </a:schemeClr>
                </a:solidFill>
              </a:rPr>
              <a:t>ir</a:t>
            </a:r>
            <a:r>
              <a:rPr lang="en-US" sz="2200" b="1" dirty="0" smtClean="0">
                <a:solidFill>
                  <a:schemeClr val="accent2">
                    <a:lumMod val="75000"/>
                  </a:schemeClr>
                </a:solidFill>
              </a:rPr>
              <a:t> </a:t>
            </a:r>
            <a:r>
              <a:rPr lang="en-US" sz="2200" b="1" dirty="0" err="1" smtClean="0">
                <a:solidFill>
                  <a:schemeClr val="accent2">
                    <a:lumMod val="75000"/>
                  </a:schemeClr>
                </a:solidFill>
              </a:rPr>
              <a:t>gamybinio</a:t>
            </a:r>
            <a:r>
              <a:rPr lang="en-US" sz="2200" b="1" dirty="0" smtClean="0">
                <a:solidFill>
                  <a:schemeClr val="accent2">
                    <a:lumMod val="75000"/>
                  </a:schemeClr>
                </a:solidFill>
              </a:rPr>
              <a:t> </a:t>
            </a:r>
            <a:r>
              <a:rPr lang="en-US" sz="2200" b="1" dirty="0" err="1" smtClean="0">
                <a:solidFill>
                  <a:schemeClr val="accent2">
                    <a:lumMod val="75000"/>
                  </a:schemeClr>
                </a:solidFill>
              </a:rPr>
              <a:t>proceso</a:t>
            </a:r>
            <a:r>
              <a:rPr lang="en-US" sz="2200" b="1" dirty="0" smtClean="0">
                <a:solidFill>
                  <a:schemeClr val="accent2">
                    <a:lumMod val="75000"/>
                  </a:schemeClr>
                </a:solidFill>
              </a:rPr>
              <a:t> </a:t>
            </a:r>
            <a:r>
              <a:rPr lang="en-US" sz="2200" b="1" dirty="0" err="1" smtClean="0">
                <a:solidFill>
                  <a:schemeClr val="accent2">
                    <a:lumMod val="75000"/>
                  </a:schemeClr>
                </a:solidFill>
              </a:rPr>
              <a:t>visuma</a:t>
            </a:r>
            <a:r>
              <a:rPr lang="lt-LT" sz="2200" dirty="0" smtClean="0"/>
              <a:t>.</a:t>
            </a:r>
            <a:endParaRPr lang="en-US" sz="2200" dirty="0" smtClean="0"/>
          </a:p>
          <a:p>
            <a:endParaRPr lang="en-US" dirty="0"/>
          </a:p>
        </p:txBody>
      </p:sp>
      <p:sp>
        <p:nvSpPr>
          <p:cNvPr id="5" name="TextBox 4"/>
          <p:cNvSpPr txBox="1"/>
          <p:nvPr/>
        </p:nvSpPr>
        <p:spPr>
          <a:xfrm>
            <a:off x="6769529" y="4774168"/>
            <a:ext cx="2266967" cy="307777"/>
          </a:xfrm>
          <a:prstGeom prst="rect">
            <a:avLst/>
          </a:prstGeom>
          <a:noFill/>
        </p:spPr>
        <p:txBody>
          <a:bodyPr wrap="none" rtlCol="0">
            <a:spAutoFit/>
          </a:bodyPr>
          <a:lstStyle/>
          <a:p>
            <a:r>
              <a:rPr lang="lt-LT" sz="1400" i="1" dirty="0" smtClean="0">
                <a:solidFill>
                  <a:srgbClr val="002060"/>
                </a:solidFill>
                <a:latin typeface="+mn-lt"/>
              </a:rPr>
              <a:t>Bendrosios programos, 2008</a:t>
            </a:r>
            <a:endParaRPr lang="en-US" sz="1400" i="1" dirty="0">
              <a:solidFill>
                <a:srgbClr val="00206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85800" y="1851670"/>
            <a:ext cx="7772400" cy="1512168"/>
          </a:xfrm>
          <a:prstGeom prst="rect">
            <a:avLst/>
          </a:prstGeom>
        </p:spPr>
        <p:txBody>
          <a:bodyPr/>
          <a:lstStyle/>
          <a:p>
            <a:pPr lvl="0" algn="ctr" eaLnBrk="1" hangingPunct="1">
              <a:defRPr/>
            </a:pPr>
            <a:r>
              <a:rPr lang="lt-LT" sz="2800" i="1" dirty="0" smtClean="0">
                <a:solidFill>
                  <a:srgbClr val="002060"/>
                </a:solidFill>
                <a:latin typeface="Times New Roman" pitchFamily="18" charset="0"/>
                <a:cs typeface="Times New Roman" pitchFamily="18" charset="0"/>
              </a:rPr>
              <a:t>„Didžiausia tragedija, </a:t>
            </a:r>
            <a:r>
              <a:rPr lang="lt-LT" sz="2800" i="1" dirty="0" smtClean="0">
                <a:solidFill>
                  <a:srgbClr val="002060"/>
                </a:solidFill>
                <a:latin typeface="Times New Roman" pitchFamily="18" charset="0"/>
                <a:cs typeface="Times New Roman" pitchFamily="18" charset="0"/>
              </a:rPr>
              <a:t>kurią </a:t>
            </a:r>
            <a:r>
              <a:rPr lang="lt-LT" sz="2800" i="1" dirty="0" smtClean="0">
                <a:solidFill>
                  <a:srgbClr val="002060"/>
                </a:solidFill>
                <a:latin typeface="Times New Roman" pitchFamily="18" charset="0"/>
                <a:cs typeface="Times New Roman" pitchFamily="18" charset="0"/>
              </a:rPr>
              <a:t>aš žinau, yra ta, kad tiek daug jaunų žmonių niekada </a:t>
            </a:r>
            <a:r>
              <a:rPr lang="en-GB" sz="2800" i="1" dirty="0" err="1" smtClean="0">
                <a:solidFill>
                  <a:srgbClr val="002060"/>
                </a:solidFill>
                <a:latin typeface="Times New Roman" pitchFamily="18" charset="0"/>
                <a:cs typeface="Times New Roman" pitchFamily="18" charset="0"/>
              </a:rPr>
              <a:t>taip</a:t>
            </a:r>
            <a:r>
              <a:rPr lang="en-GB" sz="2800" i="1" dirty="0" smtClean="0">
                <a:solidFill>
                  <a:srgbClr val="002060"/>
                </a:solidFill>
                <a:latin typeface="Times New Roman" pitchFamily="18" charset="0"/>
                <a:cs typeface="Times New Roman" pitchFamily="18" charset="0"/>
              </a:rPr>
              <a:t> </a:t>
            </a:r>
            <a:r>
              <a:rPr lang="en-GB" sz="2800" i="1" dirty="0" err="1" smtClean="0">
                <a:solidFill>
                  <a:srgbClr val="002060"/>
                </a:solidFill>
                <a:latin typeface="Times New Roman" pitchFamily="18" charset="0"/>
                <a:cs typeface="Times New Roman" pitchFamily="18" charset="0"/>
              </a:rPr>
              <a:t>ir</a:t>
            </a:r>
            <a:r>
              <a:rPr lang="en-GB" sz="2800" i="1" dirty="0" smtClean="0">
                <a:solidFill>
                  <a:srgbClr val="002060"/>
                </a:solidFill>
                <a:latin typeface="Times New Roman" pitchFamily="18" charset="0"/>
                <a:cs typeface="Times New Roman" pitchFamily="18" charset="0"/>
              </a:rPr>
              <a:t> </a:t>
            </a:r>
            <a:r>
              <a:rPr lang="lt-LT" sz="2800" i="1" dirty="0" smtClean="0">
                <a:solidFill>
                  <a:srgbClr val="002060"/>
                </a:solidFill>
                <a:latin typeface="Times New Roman" pitchFamily="18" charset="0"/>
                <a:cs typeface="Times New Roman" pitchFamily="18" charset="0"/>
              </a:rPr>
              <a:t>neatr</a:t>
            </a:r>
            <a:r>
              <a:rPr lang="en-GB" sz="2800" i="1" dirty="0" smtClean="0">
                <a:solidFill>
                  <a:srgbClr val="002060"/>
                </a:solidFill>
                <a:latin typeface="Times New Roman" pitchFamily="18" charset="0"/>
                <a:cs typeface="Times New Roman" pitchFamily="18" charset="0"/>
              </a:rPr>
              <a:t>an</a:t>
            </a:r>
            <a:r>
              <a:rPr lang="lt-LT" sz="2800" i="1" dirty="0" smtClean="0">
                <a:solidFill>
                  <a:srgbClr val="002060"/>
                </a:solidFill>
                <a:latin typeface="Times New Roman" pitchFamily="18" charset="0"/>
                <a:cs typeface="Times New Roman" pitchFamily="18" charset="0"/>
              </a:rPr>
              <a:t>d</a:t>
            </a:r>
            <a:r>
              <a:rPr lang="en-GB" sz="2800" i="1" dirty="0" smtClean="0">
                <a:solidFill>
                  <a:srgbClr val="002060"/>
                </a:solidFill>
                <a:latin typeface="Times New Roman" pitchFamily="18" charset="0"/>
                <a:cs typeface="Times New Roman" pitchFamily="18" charset="0"/>
              </a:rPr>
              <a:t>a</a:t>
            </a:r>
            <a:r>
              <a:rPr lang="lt-LT" sz="2800" i="1" dirty="0" smtClean="0">
                <a:solidFill>
                  <a:srgbClr val="002060"/>
                </a:solidFill>
                <a:latin typeface="Times New Roman" pitchFamily="18" charset="0"/>
                <a:cs typeface="Times New Roman" pitchFamily="18" charset="0"/>
              </a:rPr>
              <a:t>, </a:t>
            </a:r>
            <a:r>
              <a:rPr lang="lt-LT" sz="2800" i="1" dirty="0" smtClean="0">
                <a:solidFill>
                  <a:srgbClr val="002060"/>
                </a:solidFill>
                <a:latin typeface="Times New Roman" pitchFamily="18" charset="0"/>
                <a:cs typeface="Times New Roman" pitchFamily="18" charset="0"/>
              </a:rPr>
              <a:t>ką jie tikrai nori daryti</a:t>
            </a:r>
            <a:r>
              <a:rPr lang="lt-LT" sz="2800" i="1" dirty="0" smtClean="0">
                <a:solidFill>
                  <a:srgbClr val="002060"/>
                </a:solidFill>
                <a:latin typeface="Times New Roman" pitchFamily="18" charset="0"/>
                <a:cs typeface="Times New Roman" pitchFamily="18" charset="0"/>
              </a:rPr>
              <a:t>“.</a:t>
            </a:r>
            <a:endParaRPr lang="lt-LT" sz="2800" i="1" dirty="0" smtClean="0">
              <a:solidFill>
                <a:srgbClr val="002060"/>
              </a:solidFill>
              <a:latin typeface="Times New Roman" pitchFamily="18" charset="0"/>
              <a:cs typeface="Times New Roman" pitchFamily="18" charset="0"/>
            </a:endParaRPr>
          </a:p>
        </p:txBody>
      </p:sp>
      <p:sp>
        <p:nvSpPr>
          <p:cNvPr id="5" name="Subtitle 4"/>
          <p:cNvSpPr txBox="1">
            <a:spLocks/>
          </p:cNvSpPr>
          <p:nvPr/>
        </p:nvSpPr>
        <p:spPr>
          <a:xfrm>
            <a:off x="755576" y="3507854"/>
            <a:ext cx="7560840" cy="609600"/>
          </a:xfrm>
          <a:prstGeom prst="rect">
            <a:avLst/>
          </a:prstGeom>
        </p:spPr>
        <p:txBody>
          <a:bodyPr/>
          <a:lstStyle/>
          <a:p>
            <a:pPr lvl="0" algn="ctr" eaLnBrk="1" hangingPunct="1">
              <a:defRPr/>
            </a:pPr>
            <a:r>
              <a:rPr lang="lt-LT" sz="1600" i="1" dirty="0" smtClean="0">
                <a:solidFill>
                  <a:schemeClr val="tx1">
                    <a:lumMod val="50000"/>
                    <a:lumOff val="50000"/>
                  </a:schemeClr>
                </a:solidFill>
                <a:latin typeface="+mj-lt"/>
                <a:cs typeface="Times New Roman" pitchFamily="18" charset="0"/>
              </a:rPr>
              <a:t>Edna </a:t>
            </a:r>
            <a:r>
              <a:rPr lang="lt-LT" sz="1600" i="1" dirty="0" smtClean="0">
                <a:solidFill>
                  <a:schemeClr val="tx1">
                    <a:lumMod val="50000"/>
                    <a:lumOff val="50000"/>
                  </a:schemeClr>
                </a:solidFill>
                <a:latin typeface="+mj-lt"/>
                <a:cs typeface="Times New Roman" pitchFamily="18" charset="0"/>
              </a:rPr>
              <a:t>K</a:t>
            </a:r>
            <a:r>
              <a:rPr lang="en-GB" sz="1600" i="1" dirty="0" smtClean="0">
                <a:solidFill>
                  <a:schemeClr val="tx1">
                    <a:lumMod val="50000"/>
                    <a:lumOff val="50000"/>
                  </a:schemeClr>
                </a:solidFill>
                <a:latin typeface="+mj-lt"/>
                <a:cs typeface="Times New Roman" pitchFamily="18" charset="0"/>
              </a:rPr>
              <a:t>a</a:t>
            </a:r>
            <a:r>
              <a:rPr lang="lt-LT" sz="1600" i="1" dirty="0" smtClean="0">
                <a:solidFill>
                  <a:schemeClr val="tx1">
                    <a:lumMod val="50000"/>
                    <a:lumOff val="50000"/>
                  </a:schemeClr>
                </a:solidFill>
                <a:latin typeface="+mj-lt"/>
                <a:cs typeface="Times New Roman" pitchFamily="18" charset="0"/>
              </a:rPr>
              <a:t>rr </a:t>
            </a:r>
            <a:r>
              <a:rPr lang="lt-LT" sz="1600" i="1" dirty="0" smtClean="0">
                <a:solidFill>
                  <a:schemeClr val="tx1">
                    <a:lumMod val="50000"/>
                    <a:lumOff val="50000"/>
                  </a:schemeClr>
                </a:solidFill>
                <a:latin typeface="+mj-lt"/>
                <a:cs typeface="Times New Roman" pitchFamily="18" charset="0"/>
              </a:rPr>
              <a:t>(</a:t>
            </a:r>
            <a:r>
              <a:rPr lang="lt-LT" sz="1600" i="1" dirty="0" smtClean="0">
                <a:solidFill>
                  <a:schemeClr val="tx1">
                    <a:lumMod val="50000"/>
                    <a:lumOff val="50000"/>
                  </a:schemeClr>
                </a:solidFill>
                <a:latin typeface="+mj-lt"/>
                <a:cs typeface="Times New Roman" pitchFamily="18" charset="0"/>
              </a:rPr>
              <a:t>cituojama </a:t>
            </a:r>
            <a:r>
              <a:rPr lang="lt-LT" sz="1600" i="1" dirty="0" smtClean="0">
                <a:solidFill>
                  <a:schemeClr val="tx1">
                    <a:lumMod val="50000"/>
                    <a:lumOff val="50000"/>
                  </a:schemeClr>
                </a:solidFill>
                <a:latin typeface="+mj-lt"/>
                <a:cs typeface="Times New Roman" pitchFamily="18" charset="0"/>
              </a:rPr>
              <a:t>Dale Carnegie)</a:t>
            </a:r>
            <a:endParaRPr lang="lt-LT" sz="2800" i="1" dirty="0">
              <a:solidFill>
                <a:schemeClr val="tx1">
                  <a:lumMod val="50000"/>
                  <a:lumOff val="50000"/>
                </a:schemeClr>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solidFill>
                  <a:schemeClr val="accent5">
                    <a:lumMod val="50000"/>
                  </a:schemeClr>
                </a:solidFill>
              </a:rPr>
              <a:t>Mokinių veiklos sritys</a:t>
            </a:r>
            <a:r>
              <a:rPr lang="lt-LT" baseline="30000" dirty="0" smtClean="0">
                <a:solidFill>
                  <a:schemeClr val="accent5">
                    <a:lumMod val="50000"/>
                  </a:schemeClr>
                </a:solidFill>
              </a:rPr>
              <a:t> </a:t>
            </a:r>
            <a:r>
              <a:rPr lang="lt-LT" baseline="30000" dirty="0" smtClean="0">
                <a:solidFill>
                  <a:schemeClr val="accent2">
                    <a:lumMod val="75000"/>
                  </a:schemeClr>
                </a:solidFill>
              </a:rPr>
              <a:t>1.0</a:t>
            </a:r>
            <a:endParaRPr lang="en-US" dirty="0"/>
          </a:p>
        </p:txBody>
      </p:sp>
      <p:graphicFrame>
        <p:nvGraphicFramePr>
          <p:cNvPr id="4" name="Diagram 3"/>
          <p:cNvGraphicFramePr/>
          <p:nvPr/>
        </p:nvGraphicFramePr>
        <p:xfrm>
          <a:off x="1428328" y="9560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69529" y="4774168"/>
            <a:ext cx="2266967" cy="307777"/>
          </a:xfrm>
          <a:prstGeom prst="rect">
            <a:avLst/>
          </a:prstGeom>
          <a:noFill/>
        </p:spPr>
        <p:txBody>
          <a:bodyPr wrap="none" rtlCol="0">
            <a:spAutoFit/>
          </a:bodyPr>
          <a:lstStyle/>
          <a:p>
            <a:r>
              <a:rPr lang="lt-LT" sz="1400" i="1" dirty="0" smtClean="0">
                <a:solidFill>
                  <a:srgbClr val="002060"/>
                </a:solidFill>
                <a:latin typeface="+mn-lt"/>
              </a:rPr>
              <a:t>Bendrosios programos, 2008</a:t>
            </a:r>
            <a:endParaRPr lang="en-US" sz="1400" i="1" dirty="0">
              <a:solidFill>
                <a:srgbClr val="002060"/>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solidFill>
                  <a:schemeClr val="accent5">
                    <a:lumMod val="50000"/>
                  </a:schemeClr>
                </a:solidFill>
              </a:rPr>
              <a:t>Mokinių veiklos sritys</a:t>
            </a:r>
            <a:r>
              <a:rPr lang="lt-LT" baseline="30000" dirty="0" smtClean="0">
                <a:solidFill>
                  <a:schemeClr val="accent5">
                    <a:lumMod val="50000"/>
                  </a:schemeClr>
                </a:solidFill>
              </a:rPr>
              <a:t> </a:t>
            </a:r>
            <a:r>
              <a:rPr lang="lt-LT" baseline="30000" dirty="0" smtClean="0">
                <a:solidFill>
                  <a:schemeClr val="accent2">
                    <a:lumMod val="75000"/>
                  </a:schemeClr>
                </a:solidFill>
              </a:rPr>
              <a:t>1.0</a:t>
            </a:r>
            <a:endParaRPr lang="en-US" dirty="0"/>
          </a:p>
        </p:txBody>
      </p:sp>
      <p:graphicFrame>
        <p:nvGraphicFramePr>
          <p:cNvPr id="4" name="Content Placeholder 3"/>
          <p:cNvGraphicFramePr>
            <a:graphicFrameLocks noGrp="1"/>
          </p:cNvGraphicFramePr>
          <p:nvPr>
            <p:ph idx="1"/>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69529" y="4774168"/>
            <a:ext cx="2266967" cy="307777"/>
          </a:xfrm>
          <a:prstGeom prst="rect">
            <a:avLst/>
          </a:prstGeom>
          <a:noFill/>
        </p:spPr>
        <p:txBody>
          <a:bodyPr wrap="none" rtlCol="0">
            <a:spAutoFit/>
          </a:bodyPr>
          <a:lstStyle/>
          <a:p>
            <a:r>
              <a:rPr lang="lt-LT" sz="1400" i="1" dirty="0" smtClean="0">
                <a:solidFill>
                  <a:srgbClr val="002060"/>
                </a:solidFill>
                <a:latin typeface="+mn-lt"/>
              </a:rPr>
              <a:t>Bendrosios programos, 2008</a:t>
            </a:r>
            <a:endParaRPr lang="en-US" sz="1400" i="1" dirty="0">
              <a:solidFill>
                <a:srgbClr val="002060"/>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solidFill>
                  <a:schemeClr val="accent5">
                    <a:lumMod val="50000"/>
                  </a:schemeClr>
                </a:solidFill>
              </a:rPr>
              <a:t>Mokinių veiklos sritys</a:t>
            </a:r>
            <a:r>
              <a:rPr lang="lt-LT" baseline="30000" dirty="0" smtClean="0">
                <a:solidFill>
                  <a:schemeClr val="accent5">
                    <a:lumMod val="50000"/>
                  </a:schemeClr>
                </a:solidFill>
              </a:rPr>
              <a:t> </a:t>
            </a:r>
            <a:r>
              <a:rPr lang="lt-LT" baseline="30000" dirty="0" smtClean="0">
                <a:solidFill>
                  <a:schemeClr val="accent2">
                    <a:lumMod val="75000"/>
                  </a:schemeClr>
                </a:solidFill>
              </a:rPr>
              <a:t>2.0</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lt-LT" dirty="0" smtClean="0">
                <a:solidFill>
                  <a:schemeClr val="accent2">
                    <a:lumMod val="75000"/>
                  </a:schemeClr>
                </a:solidFill>
              </a:rPr>
              <a:t>Informacija ir jos apdorojimas</a:t>
            </a:r>
          </a:p>
          <a:p>
            <a:pPr marL="514350" indent="-514350">
              <a:buFont typeface="+mj-lt"/>
              <a:buAutoNum type="arabicPeriod"/>
            </a:pPr>
            <a:r>
              <a:rPr lang="lt-LT" dirty="0" smtClean="0">
                <a:solidFill>
                  <a:schemeClr val="accent2">
                    <a:lumMod val="75000"/>
                  </a:schemeClr>
                </a:solidFill>
              </a:rPr>
              <a:t>Projektavimas ir problemų sprendimas</a:t>
            </a:r>
          </a:p>
          <a:p>
            <a:pPr marL="514350" indent="-514350">
              <a:buFont typeface="+mj-lt"/>
              <a:buAutoNum type="arabicPeriod"/>
            </a:pPr>
            <a:r>
              <a:rPr lang="lt-LT" dirty="0" smtClean="0">
                <a:solidFill>
                  <a:schemeClr val="accent2">
                    <a:lumMod val="75000"/>
                  </a:schemeClr>
                </a:solidFill>
              </a:rPr>
              <a:t>Medžiagos ir priemonės/komponentai</a:t>
            </a:r>
          </a:p>
          <a:p>
            <a:pPr marL="514350" indent="-514350">
              <a:buFont typeface="+mj-lt"/>
              <a:buAutoNum type="arabicPeriod"/>
            </a:pPr>
            <a:r>
              <a:rPr lang="lt-LT" dirty="0" smtClean="0">
                <a:solidFill>
                  <a:schemeClr val="tx2">
                    <a:lumMod val="60000"/>
                    <a:lumOff val="40000"/>
                  </a:schemeClr>
                </a:solidFill>
              </a:rPr>
              <a:t>Sistemos ir jų valdymas</a:t>
            </a:r>
          </a:p>
          <a:p>
            <a:pPr marL="514350" indent="-514350">
              <a:buFont typeface="+mj-lt"/>
              <a:buAutoNum type="arabicPeriod"/>
            </a:pPr>
            <a:r>
              <a:rPr lang="lt-LT" dirty="0" smtClean="0">
                <a:solidFill>
                  <a:schemeClr val="accent2">
                    <a:lumMod val="75000"/>
                  </a:schemeClr>
                </a:solidFill>
              </a:rPr>
              <a:t>Technologiniai procesai ir rezultatai</a:t>
            </a:r>
            <a:endParaRPr lang="en-US" dirty="0">
              <a:solidFill>
                <a:schemeClr val="accent2">
                  <a:lumMod val="75000"/>
                </a:schemeClr>
              </a:solidFill>
            </a:endParaRPr>
          </a:p>
        </p:txBody>
      </p:sp>
      <p:sp>
        <p:nvSpPr>
          <p:cNvPr id="4" name="TextBox 3"/>
          <p:cNvSpPr txBox="1"/>
          <p:nvPr/>
        </p:nvSpPr>
        <p:spPr>
          <a:xfrm>
            <a:off x="1043608" y="4220170"/>
            <a:ext cx="7169335" cy="830997"/>
          </a:xfrm>
          <a:prstGeom prst="rect">
            <a:avLst/>
          </a:prstGeom>
          <a:noFill/>
        </p:spPr>
        <p:txBody>
          <a:bodyPr wrap="none" rtlCol="0">
            <a:spAutoFit/>
          </a:bodyPr>
          <a:lstStyle/>
          <a:p>
            <a:r>
              <a:rPr lang="lt-LT" sz="1600" b="1" i="1" dirty="0" smtClean="0">
                <a:solidFill>
                  <a:srgbClr val="002060"/>
                </a:solidFill>
                <a:latin typeface="+mn-lt"/>
              </a:rPr>
              <a:t>Papildyti veiklos sritis nauja sritimi: </a:t>
            </a:r>
            <a:r>
              <a:rPr lang="lt-LT" sz="1600" i="1" dirty="0" smtClean="0">
                <a:solidFill>
                  <a:srgbClr val="002060"/>
                </a:solidFill>
                <a:latin typeface="+mn-lt"/>
              </a:rPr>
              <a:t>sistemos ir jų valdymas (darbinis pavadinimas). </a:t>
            </a:r>
          </a:p>
          <a:p>
            <a:r>
              <a:rPr lang="lt-LT" sz="1600" i="1" dirty="0" smtClean="0">
                <a:solidFill>
                  <a:srgbClr val="002060"/>
                </a:solidFill>
                <a:latin typeface="+mn-lt"/>
              </a:rPr>
              <a:t>Nauja veiklos sritis tikslinga plėtojant mechanikos / mechanizmų, elektronikos, </a:t>
            </a:r>
          </a:p>
          <a:p>
            <a:r>
              <a:rPr lang="lt-LT" sz="1600" i="1" dirty="0" smtClean="0">
                <a:solidFill>
                  <a:srgbClr val="002060"/>
                </a:solidFill>
                <a:latin typeface="+mn-lt"/>
              </a:rPr>
              <a:t>robotikos ir kitas inžinerijos sritis ar temas. </a:t>
            </a:r>
            <a:endParaRPr lang="en-US" sz="1600" i="1" dirty="0">
              <a:solidFill>
                <a:srgbClr val="002060"/>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accent5">
                    <a:lumMod val="50000"/>
                  </a:schemeClr>
                </a:solidFill>
              </a:rPr>
              <a:t>STE(A)M </a:t>
            </a:r>
            <a:r>
              <a:rPr lang="en-GB" dirty="0" err="1" smtClean="0">
                <a:solidFill>
                  <a:schemeClr val="accent5">
                    <a:lumMod val="50000"/>
                  </a:schemeClr>
                </a:solidFill>
              </a:rPr>
              <a:t>ir</a:t>
            </a:r>
            <a:r>
              <a:rPr lang="en-GB" dirty="0" smtClean="0">
                <a:solidFill>
                  <a:schemeClr val="accent5">
                    <a:lumMod val="50000"/>
                  </a:schemeClr>
                </a:solidFill>
              </a:rPr>
              <a:t> </a:t>
            </a:r>
            <a:r>
              <a:rPr lang="en-GB" dirty="0" err="1" smtClean="0">
                <a:solidFill>
                  <a:schemeClr val="accent5">
                    <a:lumMod val="50000"/>
                  </a:schemeClr>
                </a:solidFill>
              </a:rPr>
              <a:t>patirtinis</a:t>
            </a:r>
            <a:r>
              <a:rPr lang="en-GB" dirty="0" smtClean="0">
                <a:solidFill>
                  <a:schemeClr val="accent5">
                    <a:lumMod val="50000"/>
                  </a:schemeClr>
                </a:solidFill>
              </a:rPr>
              <a:t> </a:t>
            </a:r>
            <a:r>
              <a:rPr lang="en-GB" dirty="0" err="1" smtClean="0">
                <a:solidFill>
                  <a:schemeClr val="accent5">
                    <a:lumMod val="50000"/>
                  </a:schemeClr>
                </a:solidFill>
              </a:rPr>
              <a:t>ugdymas</a:t>
            </a:r>
            <a:endParaRPr lang="en-US" dirty="0">
              <a:solidFill>
                <a:schemeClr val="accent5">
                  <a:lumMod val="50000"/>
                </a:schemeClr>
              </a:solidFill>
            </a:endParaRPr>
          </a:p>
        </p:txBody>
      </p:sp>
      <p:sp>
        <p:nvSpPr>
          <p:cNvPr id="5" name="Text Placeholder 4"/>
          <p:cNvSpPr>
            <a:spLocks noGrp="1"/>
          </p:cNvSpPr>
          <p:nvPr>
            <p:ph type="body" idx="1"/>
          </p:nvPr>
        </p:nvSpPr>
        <p:spPr/>
        <p:txBody>
          <a:bodyPr/>
          <a:lstStyle/>
          <a:p>
            <a:r>
              <a:rPr lang="en-GB" dirty="0" smtClean="0"/>
              <a:t>STE</a:t>
            </a:r>
            <a:r>
              <a:rPr lang="lt-LT" dirty="0" smtClean="0"/>
              <a:t>(</a:t>
            </a:r>
            <a:r>
              <a:rPr lang="en-GB" dirty="0" smtClean="0"/>
              <a:t>A</a:t>
            </a:r>
            <a:r>
              <a:rPr lang="lt-LT" dirty="0" smtClean="0"/>
              <a:t>)</a:t>
            </a:r>
            <a:r>
              <a:rPr lang="en-GB" dirty="0" smtClean="0"/>
              <a:t>M </a:t>
            </a:r>
            <a:r>
              <a:rPr lang="en-GB" dirty="0" err="1" smtClean="0"/>
              <a:t>ugdymo</a:t>
            </a:r>
            <a:r>
              <a:rPr lang="en-GB" dirty="0" smtClean="0"/>
              <a:t> </a:t>
            </a:r>
            <a:r>
              <a:rPr lang="en-GB" dirty="0" err="1" smtClean="0"/>
              <a:t>akcentai</a:t>
            </a:r>
            <a:r>
              <a:rPr lang="lt-LT" dirty="0" smtClean="0"/>
              <a:t> (2)</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C00000"/>
                </a:solidFill>
              </a:rPr>
              <a:t>Patirtinis ugdymas </a:t>
            </a:r>
          </a:p>
        </p:txBody>
      </p:sp>
      <p:sp>
        <p:nvSpPr>
          <p:cNvPr id="3" name="Content Placeholder 2"/>
          <p:cNvSpPr>
            <a:spLocks noGrp="1"/>
          </p:cNvSpPr>
          <p:nvPr>
            <p:ph idx="1"/>
          </p:nvPr>
        </p:nvSpPr>
        <p:spPr/>
        <p:txBody>
          <a:bodyPr/>
          <a:lstStyle/>
          <a:p>
            <a:r>
              <a:rPr lang="lt-LT" sz="2800" dirty="0">
                <a:solidFill>
                  <a:schemeClr val="accent4">
                    <a:lumMod val="50000"/>
                  </a:schemeClr>
                </a:solidFill>
              </a:rPr>
              <a:t>Organizuotas procesas, kurio metu tiesioginio patyrimo dėka dalyviai konstruoja (</a:t>
            </a:r>
            <a:r>
              <a:rPr lang="lt-LT" sz="2800" i="1" dirty="0">
                <a:solidFill>
                  <a:srgbClr val="FF0000"/>
                </a:solidFill>
              </a:rPr>
              <a:t>construct</a:t>
            </a:r>
            <a:r>
              <a:rPr lang="lt-LT" sz="2800" dirty="0">
                <a:solidFill>
                  <a:schemeClr val="accent4">
                    <a:lumMod val="50000"/>
                  </a:schemeClr>
                </a:solidFill>
              </a:rPr>
              <a:t>) žinias ir įgūdžius, kurias vėliau gali pritaikyti </a:t>
            </a:r>
            <a:r>
              <a:rPr lang="lt-LT" sz="2800" dirty="0" smtClean="0">
                <a:solidFill>
                  <a:schemeClr val="accent4">
                    <a:lumMod val="50000"/>
                  </a:schemeClr>
                </a:solidFill>
              </a:rPr>
              <a:t>gyvenime</a:t>
            </a:r>
            <a:r>
              <a:rPr lang="en-GB" sz="2800" dirty="0" smtClean="0">
                <a:solidFill>
                  <a:schemeClr val="accent4">
                    <a:lumMod val="50000"/>
                  </a:schemeClr>
                </a:solidFill>
              </a:rPr>
              <a:t>.</a:t>
            </a:r>
            <a:endParaRPr lang="lt-LT" sz="2800" dirty="0" smtClean="0">
              <a:solidFill>
                <a:schemeClr val="accent4">
                  <a:lumMod val="50000"/>
                </a:schemeClr>
              </a:solidFill>
            </a:endParaRPr>
          </a:p>
          <a:p>
            <a:r>
              <a:rPr lang="lt-LT" sz="2800" dirty="0" smtClean="0">
                <a:solidFill>
                  <a:schemeClr val="accent4">
                    <a:lumMod val="50000"/>
                  </a:schemeClr>
                </a:solidFill>
              </a:rPr>
              <a:t>Patirtinis ugdymas įvyksta tuomet, kai asmuo įsitraukia į įvairias veiklas, po to </a:t>
            </a:r>
            <a:r>
              <a:rPr lang="lt-LT" sz="2800" dirty="0" smtClean="0">
                <a:solidFill>
                  <a:srgbClr val="FF0000"/>
                </a:solidFill>
              </a:rPr>
              <a:t>apmąsto savo patirtį </a:t>
            </a:r>
            <a:r>
              <a:rPr lang="lt-LT" sz="2800" dirty="0" smtClean="0">
                <a:solidFill>
                  <a:schemeClr val="accent4">
                    <a:lumMod val="50000"/>
                  </a:schemeClr>
                </a:solidFill>
              </a:rPr>
              <a:t>ir šios analizės dėka pasiekia naudingų įžvalgų, kurias integruoja į savo besikeičiantį mąstymą bei </a:t>
            </a:r>
            <a:r>
              <a:rPr lang="lt-LT" sz="2800" dirty="0" smtClean="0">
                <a:solidFill>
                  <a:schemeClr val="accent4">
                    <a:lumMod val="50000"/>
                  </a:schemeClr>
                </a:solidFill>
              </a:rPr>
              <a:t>elgesį</a:t>
            </a:r>
            <a:r>
              <a:rPr lang="en-GB" sz="2800" dirty="0" smtClean="0">
                <a:solidFill>
                  <a:schemeClr val="accent4">
                    <a:lumMod val="50000"/>
                  </a:schemeClr>
                </a:solidFill>
              </a:rPr>
              <a:t>.</a:t>
            </a:r>
            <a:r>
              <a:rPr lang="lt-LT" sz="2800" dirty="0" smtClean="0">
                <a:solidFill>
                  <a:schemeClr val="accent4">
                    <a:lumMod val="50000"/>
                  </a:schemeClr>
                </a:solidFill>
              </a:rPr>
              <a:t> </a:t>
            </a:r>
            <a:endParaRPr lang="lt-LT" sz="2800" dirty="0" smtClean="0">
              <a:solidFill>
                <a:schemeClr val="accent4">
                  <a:lumMod val="50000"/>
                </a:schemeClr>
              </a:solidFill>
            </a:endParaRPr>
          </a:p>
          <a:p>
            <a:pPr algn="r">
              <a:buNone/>
            </a:pPr>
            <a:endParaRPr lang="en-US" sz="1800" i="1" dirty="0"/>
          </a:p>
          <a:p>
            <a:pPr algn="r">
              <a:buNone/>
            </a:pPr>
            <a:r>
              <a:rPr lang="lt-LT" sz="1800" i="1" dirty="0"/>
              <a:t>Association of Experiental Education, 1995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solidFill>
                  <a:srgbClr val="C00000"/>
                </a:solidFill>
              </a:rPr>
              <a:t>Patirtinio ugdymo elementai </a:t>
            </a:r>
            <a:endParaRPr lang="en-US" dirty="0">
              <a:solidFill>
                <a:srgbClr val="C00000"/>
              </a:solidFill>
            </a:endParaRPr>
          </a:p>
        </p:txBody>
      </p:sp>
      <p:sp>
        <p:nvSpPr>
          <p:cNvPr id="3" name="Content Placeholder 2"/>
          <p:cNvSpPr>
            <a:spLocks noGrp="1"/>
          </p:cNvSpPr>
          <p:nvPr>
            <p:ph idx="1"/>
          </p:nvPr>
        </p:nvSpPr>
        <p:spPr/>
        <p:txBody>
          <a:bodyPr/>
          <a:lstStyle/>
          <a:p>
            <a:pPr>
              <a:lnSpc>
                <a:spcPct val="120000"/>
              </a:lnSpc>
            </a:pPr>
            <a:r>
              <a:rPr lang="lt-LT" sz="2800" dirty="0" smtClean="0">
                <a:solidFill>
                  <a:schemeClr val="tx1">
                    <a:lumMod val="65000"/>
                    <a:lumOff val="35000"/>
                  </a:schemeClr>
                </a:solidFill>
              </a:rPr>
              <a:t>Organizuotas procesas</a:t>
            </a:r>
          </a:p>
          <a:p>
            <a:pPr>
              <a:lnSpc>
                <a:spcPct val="120000"/>
              </a:lnSpc>
            </a:pPr>
            <a:r>
              <a:rPr lang="lt-LT" sz="2800" dirty="0" smtClean="0">
                <a:solidFill>
                  <a:schemeClr val="tx1">
                    <a:lumMod val="65000"/>
                    <a:lumOff val="35000"/>
                  </a:schemeClr>
                </a:solidFill>
              </a:rPr>
              <a:t>Tiesioginis patyrimas</a:t>
            </a:r>
          </a:p>
          <a:p>
            <a:pPr>
              <a:lnSpc>
                <a:spcPct val="120000"/>
              </a:lnSpc>
            </a:pPr>
            <a:r>
              <a:rPr lang="lt-LT" sz="2800" dirty="0" smtClean="0">
                <a:solidFill>
                  <a:schemeClr val="tx1">
                    <a:lumMod val="65000"/>
                    <a:lumOff val="35000"/>
                  </a:schemeClr>
                </a:solidFill>
              </a:rPr>
              <a:t>Konstruoja žinias ir įgūdžius</a:t>
            </a:r>
          </a:p>
          <a:p>
            <a:pPr>
              <a:lnSpc>
                <a:spcPct val="120000"/>
              </a:lnSpc>
            </a:pPr>
            <a:r>
              <a:rPr lang="lt-LT" sz="2800" dirty="0" smtClean="0">
                <a:solidFill>
                  <a:schemeClr val="tx1">
                    <a:lumMod val="65000"/>
                    <a:lumOff val="35000"/>
                  </a:schemeClr>
                </a:solidFill>
              </a:rPr>
              <a:t>Įvairios patirtinio ugdymo veiklos</a:t>
            </a:r>
          </a:p>
          <a:p>
            <a:pPr>
              <a:lnSpc>
                <a:spcPct val="120000"/>
              </a:lnSpc>
            </a:pPr>
            <a:r>
              <a:rPr lang="lt-LT" sz="2800" dirty="0" smtClean="0">
                <a:solidFill>
                  <a:schemeClr val="tx1">
                    <a:lumMod val="65000"/>
                    <a:lumOff val="35000"/>
                  </a:schemeClr>
                </a:solidFill>
              </a:rPr>
              <a:t>Patirties apmąstymas ir analizė</a:t>
            </a:r>
          </a:p>
          <a:p>
            <a:pPr>
              <a:lnSpc>
                <a:spcPct val="120000"/>
              </a:lnSpc>
            </a:pPr>
            <a:r>
              <a:rPr lang="lt-LT" sz="2800" dirty="0" smtClean="0">
                <a:solidFill>
                  <a:schemeClr val="tx1">
                    <a:lumMod val="65000"/>
                    <a:lumOff val="35000"/>
                  </a:schemeClr>
                </a:solidFill>
              </a:rPr>
              <a:t>Įžvalgų integravimas</a:t>
            </a:r>
            <a:endParaRPr lang="en-US" sz="2800" dirty="0"/>
          </a:p>
        </p:txBody>
      </p:sp>
      <p:sp>
        <p:nvSpPr>
          <p:cNvPr id="4" name="TextBox 3"/>
          <p:cNvSpPr txBox="1"/>
          <p:nvPr/>
        </p:nvSpPr>
        <p:spPr>
          <a:xfrm>
            <a:off x="2771800" y="4515966"/>
            <a:ext cx="6248400" cy="461665"/>
          </a:xfrm>
          <a:prstGeom prst="rect">
            <a:avLst/>
          </a:prstGeom>
          <a:noFill/>
        </p:spPr>
        <p:txBody>
          <a:bodyPr wrap="square" rtlCol="0">
            <a:spAutoFit/>
          </a:bodyPr>
          <a:lstStyle/>
          <a:p>
            <a:pPr algn="r"/>
            <a:r>
              <a:rPr lang="lt-LT" sz="1200" i="1" dirty="0" smtClean="0">
                <a:solidFill>
                  <a:schemeClr val="accent4">
                    <a:lumMod val="50000"/>
                  </a:schemeClr>
                </a:solidFill>
              </a:rPr>
              <a:t>Via Experientia: Tarptautinė patirtinio mokymosi akademija</a:t>
            </a:r>
          </a:p>
          <a:p>
            <a:pPr algn="r"/>
            <a:r>
              <a:rPr lang="lt-LT" sz="1200" b="1" dirty="0" smtClean="0">
                <a:solidFill>
                  <a:schemeClr val="accent4">
                    <a:lumMod val="50000"/>
                  </a:schemeClr>
                </a:solidFill>
              </a:rPr>
              <a:t>Patirtinio mokymosi filosofija ir teorija. Įvadas</a:t>
            </a:r>
            <a:endParaRPr lang="lt-LT" sz="1200" b="1" dirty="0">
              <a:solidFill>
                <a:schemeClr val="accent4">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ddddd.png"/>
          <p:cNvPicPr>
            <a:picLocks noChangeAspect="1"/>
          </p:cNvPicPr>
          <p:nvPr/>
        </p:nvPicPr>
        <p:blipFill>
          <a:blip r:embed="rId2" cstate="print"/>
          <a:stretch>
            <a:fillRect/>
          </a:stretch>
        </p:blipFill>
        <p:spPr>
          <a:xfrm>
            <a:off x="710556" y="0"/>
            <a:ext cx="7722887" cy="5143500"/>
          </a:xfrm>
          <a:prstGeom prst="rect">
            <a:avLst/>
          </a:prstGeom>
        </p:spPr>
      </p:pic>
      <p:sp>
        <p:nvSpPr>
          <p:cNvPr id="8" name="Pentagon 7"/>
          <p:cNvSpPr/>
          <p:nvPr/>
        </p:nvSpPr>
        <p:spPr>
          <a:xfrm>
            <a:off x="214282" y="2000246"/>
            <a:ext cx="2786082" cy="114300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t>KONSTRUKTYVIZMAS</a:t>
            </a:r>
            <a:endParaRPr lang="en-US" dirty="0"/>
          </a:p>
        </p:txBody>
      </p:sp>
      <p:sp>
        <p:nvSpPr>
          <p:cNvPr id="9" name="Pentagon 8"/>
          <p:cNvSpPr/>
          <p:nvPr/>
        </p:nvSpPr>
        <p:spPr>
          <a:xfrm flipH="1">
            <a:off x="6143636" y="2000246"/>
            <a:ext cx="2786082" cy="1143008"/>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KONSTRUKCIONIZMAS</a:t>
            </a:r>
            <a:endParaRPr lang="en-US" dirty="0"/>
          </a:p>
        </p:txBody>
      </p:sp>
      <p:sp>
        <p:nvSpPr>
          <p:cNvPr id="10" name="TextBox 9"/>
          <p:cNvSpPr txBox="1"/>
          <p:nvPr/>
        </p:nvSpPr>
        <p:spPr>
          <a:xfrm>
            <a:off x="3500430" y="2071684"/>
            <a:ext cx="2224840" cy="954107"/>
          </a:xfrm>
          <a:prstGeom prst="rect">
            <a:avLst/>
          </a:prstGeom>
          <a:noFill/>
        </p:spPr>
        <p:txBody>
          <a:bodyPr wrap="none" rtlCol="0">
            <a:spAutoFit/>
          </a:bodyPr>
          <a:lstStyle/>
          <a:p>
            <a:pPr algn="ctr"/>
            <a:r>
              <a:rPr lang="en-GB" sz="2800" b="1" dirty="0" smtClean="0">
                <a:solidFill>
                  <a:schemeClr val="bg1"/>
                </a:solidFill>
              </a:rPr>
              <a:t>PATIRTINIS </a:t>
            </a:r>
          </a:p>
          <a:p>
            <a:pPr algn="ctr"/>
            <a:r>
              <a:rPr lang="en-GB" sz="2800" b="1" dirty="0" smtClean="0">
                <a:solidFill>
                  <a:schemeClr val="bg1"/>
                </a:solidFill>
              </a:rPr>
              <a:t>UGDYMAS</a:t>
            </a:r>
            <a:endParaRPr lang="en-US" sz="2800" b="1" dirty="0">
              <a:solidFill>
                <a:schemeClr val="bg1"/>
              </a:solidFill>
            </a:endParaRPr>
          </a:p>
        </p:txBody>
      </p:sp>
      <p:sp>
        <p:nvSpPr>
          <p:cNvPr id="6" name="TextBox 5"/>
          <p:cNvSpPr txBox="1"/>
          <p:nvPr/>
        </p:nvSpPr>
        <p:spPr>
          <a:xfrm>
            <a:off x="3940363" y="843558"/>
            <a:ext cx="1351717" cy="369332"/>
          </a:xfrm>
          <a:prstGeom prst="rect">
            <a:avLst/>
          </a:prstGeom>
          <a:noFill/>
        </p:spPr>
        <p:txBody>
          <a:bodyPr wrap="none" rtlCol="0">
            <a:spAutoFit/>
          </a:bodyPr>
          <a:lstStyle/>
          <a:p>
            <a:r>
              <a:rPr lang="lt-LT" dirty="0" smtClean="0">
                <a:solidFill>
                  <a:srgbClr val="B4005A"/>
                </a:solidFill>
              </a:rPr>
              <a:t>Tyrinėjimas</a:t>
            </a:r>
            <a:endParaRPr lang="en-US" dirty="0">
              <a:solidFill>
                <a:srgbClr val="B4005A"/>
              </a:solidFill>
            </a:endParaRPr>
          </a:p>
        </p:txBody>
      </p:sp>
      <p:sp>
        <p:nvSpPr>
          <p:cNvPr id="11" name="TextBox 10"/>
          <p:cNvSpPr txBox="1"/>
          <p:nvPr/>
        </p:nvSpPr>
        <p:spPr>
          <a:xfrm>
            <a:off x="2483768" y="3570570"/>
            <a:ext cx="1120820" cy="369332"/>
          </a:xfrm>
          <a:prstGeom prst="rect">
            <a:avLst/>
          </a:prstGeom>
          <a:noFill/>
        </p:spPr>
        <p:txBody>
          <a:bodyPr wrap="none" rtlCol="0">
            <a:spAutoFit/>
          </a:bodyPr>
          <a:lstStyle/>
          <a:p>
            <a:r>
              <a:rPr lang="lt-LT" dirty="0" smtClean="0">
                <a:solidFill>
                  <a:srgbClr val="B4005A"/>
                </a:solidFill>
              </a:rPr>
              <a:t>Žaidimas</a:t>
            </a:r>
            <a:endParaRPr lang="en-US" dirty="0">
              <a:solidFill>
                <a:srgbClr val="B4005A"/>
              </a:solidFill>
            </a:endParaRPr>
          </a:p>
        </p:txBody>
      </p:sp>
      <p:sp>
        <p:nvSpPr>
          <p:cNvPr id="12" name="TextBox 11"/>
          <p:cNvSpPr txBox="1"/>
          <p:nvPr/>
        </p:nvSpPr>
        <p:spPr>
          <a:xfrm>
            <a:off x="5601498" y="3579862"/>
            <a:ext cx="2210862" cy="369332"/>
          </a:xfrm>
          <a:prstGeom prst="rect">
            <a:avLst/>
          </a:prstGeom>
          <a:noFill/>
        </p:spPr>
        <p:txBody>
          <a:bodyPr wrap="none" rtlCol="0">
            <a:spAutoFit/>
          </a:bodyPr>
          <a:lstStyle/>
          <a:p>
            <a:r>
              <a:rPr lang="lt-LT" dirty="0" smtClean="0">
                <a:solidFill>
                  <a:srgbClr val="B4005A"/>
                </a:solidFill>
              </a:rPr>
              <a:t>Kūrimas/gaminimas</a:t>
            </a:r>
            <a:endParaRPr lang="en-US" dirty="0">
              <a:solidFill>
                <a:srgbClr val="B4005A"/>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3305176"/>
            <a:ext cx="8207406" cy="1021556"/>
          </a:xfrm>
        </p:spPr>
        <p:txBody>
          <a:bodyPr/>
          <a:lstStyle/>
          <a:p>
            <a:r>
              <a:rPr lang="lt-LT" sz="2800" dirty="0" smtClean="0">
                <a:solidFill>
                  <a:schemeClr val="accent5">
                    <a:lumMod val="50000"/>
                  </a:schemeClr>
                </a:solidFill>
              </a:rPr>
              <a:t>Aštuonios didžiosios konstrukcionizmo idėjos</a:t>
            </a:r>
            <a:endParaRPr lang="en-US" sz="2800" dirty="0">
              <a:solidFill>
                <a:schemeClr val="accent5">
                  <a:lumMod val="50000"/>
                </a:schemeClr>
              </a:solidFill>
            </a:endParaRPr>
          </a:p>
        </p:txBody>
      </p:sp>
      <p:sp>
        <p:nvSpPr>
          <p:cNvPr id="6" name="Text Placeholder 5"/>
          <p:cNvSpPr>
            <a:spLocks noGrp="1"/>
          </p:cNvSpPr>
          <p:nvPr>
            <p:ph type="body" idx="1"/>
          </p:nvPr>
        </p:nvSpPr>
        <p:spPr/>
        <p:txBody>
          <a:bodyPr/>
          <a:lstStyle/>
          <a:p>
            <a:r>
              <a:rPr lang="en-GB" dirty="0" smtClean="0"/>
              <a:t>STE</a:t>
            </a:r>
            <a:r>
              <a:rPr lang="lt-LT" dirty="0" smtClean="0"/>
              <a:t>(</a:t>
            </a:r>
            <a:r>
              <a:rPr lang="en-GB" dirty="0" smtClean="0"/>
              <a:t>A</a:t>
            </a:r>
            <a:r>
              <a:rPr lang="lt-LT" dirty="0" smtClean="0"/>
              <a:t>)</a:t>
            </a:r>
            <a:r>
              <a:rPr lang="en-GB" dirty="0" smtClean="0"/>
              <a:t>M </a:t>
            </a:r>
            <a:r>
              <a:rPr lang="en-GB" dirty="0" err="1" smtClean="0"/>
              <a:t>ugdymo</a:t>
            </a:r>
            <a:r>
              <a:rPr lang="en-GB" dirty="0" smtClean="0"/>
              <a:t> </a:t>
            </a:r>
            <a:r>
              <a:rPr lang="en-GB" dirty="0" err="1" smtClean="0"/>
              <a:t>akcentai</a:t>
            </a:r>
            <a:r>
              <a:rPr lang="lt-LT" dirty="0" smtClean="0"/>
              <a:t> </a:t>
            </a:r>
            <a:r>
              <a:rPr lang="lt-LT" dirty="0" smtClean="0"/>
              <a:t>(</a:t>
            </a:r>
            <a:r>
              <a:rPr lang="en-GB" dirty="0" smtClean="0"/>
              <a:t>3</a:t>
            </a:r>
            <a:r>
              <a:rPr lang="lt-LT" dirty="0" smtClean="0"/>
              <a:t>)</a:t>
            </a:r>
            <a:endParaRPr lang="en-US" dirty="0"/>
          </a:p>
        </p:txBody>
      </p:sp>
      <p:sp>
        <p:nvSpPr>
          <p:cNvPr id="4" name="TextBox 3"/>
          <p:cNvSpPr txBox="1"/>
          <p:nvPr/>
        </p:nvSpPr>
        <p:spPr>
          <a:xfrm>
            <a:off x="714348" y="3929072"/>
            <a:ext cx="7786742" cy="710451"/>
          </a:xfrm>
          <a:prstGeom prst="rect">
            <a:avLst/>
          </a:prstGeom>
          <a:noFill/>
        </p:spPr>
        <p:txBody>
          <a:bodyPr wrap="square" rtlCol="0">
            <a:spAutoFit/>
          </a:bodyPr>
          <a:lstStyle/>
          <a:p>
            <a:r>
              <a:rPr lang="en-US" i="1" dirty="0" err="1" smtClean="0">
                <a:solidFill>
                  <a:srgbClr val="002060"/>
                </a:solidFill>
                <a:latin typeface="Times New Roman" pitchFamily="18" charset="0"/>
                <a:cs typeface="Times New Roman" pitchFamily="18" charset="0"/>
              </a:rPr>
              <a:t>Mes</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visi</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turime</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suvokti</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kaip</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technologijos</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keičia</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mūsų</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ir</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ateities</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kartų</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gyvenimą</a:t>
            </a:r>
            <a:r>
              <a:rPr lang="lt-LT" i="1" dirty="0" smtClean="0">
                <a:solidFill>
                  <a:srgbClr val="002060"/>
                </a:solidFill>
                <a:latin typeface="Times New Roman" pitchFamily="18" charset="0"/>
                <a:cs typeface="Times New Roman" pitchFamily="18" charset="0"/>
              </a:rPr>
              <a:t>.</a:t>
            </a:r>
          </a:p>
          <a:p>
            <a:pPr>
              <a:spcBef>
                <a:spcPts val="500"/>
              </a:spcBef>
            </a:pPr>
            <a:r>
              <a:rPr lang="lt-LT" i="1" dirty="0" smtClean="0">
                <a:solidFill>
                  <a:schemeClr val="bg1">
                    <a:lumMod val="65000"/>
                  </a:schemeClr>
                </a:solidFill>
              </a:rPr>
              <a:t>                                                                                                </a:t>
            </a:r>
            <a:r>
              <a:rPr lang="en-US" i="1" dirty="0" smtClean="0">
                <a:solidFill>
                  <a:schemeClr val="bg1">
                    <a:lumMod val="65000"/>
                  </a:schemeClr>
                </a:solidFill>
              </a:rPr>
              <a:t>Klaus Schwab</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vent_to_learn3D-cover-cropped_2048x.png"/>
          <p:cNvPicPr>
            <a:picLocks noChangeAspect="1"/>
          </p:cNvPicPr>
          <p:nvPr/>
        </p:nvPicPr>
        <p:blipFill>
          <a:blip r:embed="rId2" cstate="print"/>
          <a:stretch>
            <a:fillRect/>
          </a:stretch>
        </p:blipFill>
        <p:spPr>
          <a:xfrm>
            <a:off x="2695971" y="431433"/>
            <a:ext cx="3604221" cy="4588589"/>
          </a:xfrm>
          <a:prstGeom prst="rect">
            <a:avLst/>
          </a:prstGeom>
        </p:spPr>
      </p:pic>
      <p:pic>
        <p:nvPicPr>
          <p:cNvPr id="4" name="Picture 3" descr="highres_sylvia_headshot.jpg"/>
          <p:cNvPicPr>
            <a:picLocks noChangeAspect="1"/>
          </p:cNvPicPr>
          <p:nvPr/>
        </p:nvPicPr>
        <p:blipFill>
          <a:blip r:embed="rId3" cstate="print"/>
          <a:stretch>
            <a:fillRect/>
          </a:stretch>
        </p:blipFill>
        <p:spPr>
          <a:xfrm>
            <a:off x="611560" y="1059582"/>
            <a:ext cx="1920000" cy="2880000"/>
          </a:xfrm>
          <a:prstGeom prst="rect">
            <a:avLst/>
          </a:prstGeom>
        </p:spPr>
      </p:pic>
      <p:pic>
        <p:nvPicPr>
          <p:cNvPr id="5" name="Picture 4" descr="Stager_high res headshot.jpg"/>
          <p:cNvPicPr>
            <a:picLocks noChangeAspect="1"/>
          </p:cNvPicPr>
          <p:nvPr/>
        </p:nvPicPr>
        <p:blipFill>
          <a:blip r:embed="rId4" cstate="print"/>
          <a:stretch>
            <a:fillRect/>
          </a:stretch>
        </p:blipFill>
        <p:spPr>
          <a:xfrm>
            <a:off x="6660232" y="987574"/>
            <a:ext cx="1920000" cy="2880000"/>
          </a:xfrm>
          <a:prstGeom prst="rect">
            <a:avLst/>
          </a:prstGeom>
        </p:spPr>
      </p:pic>
      <p:sp>
        <p:nvSpPr>
          <p:cNvPr id="8" name="TextBox 7"/>
          <p:cNvSpPr txBox="1"/>
          <p:nvPr/>
        </p:nvSpPr>
        <p:spPr>
          <a:xfrm>
            <a:off x="467544" y="4227934"/>
            <a:ext cx="2304256" cy="307777"/>
          </a:xfrm>
          <a:prstGeom prst="rect">
            <a:avLst/>
          </a:prstGeom>
          <a:noFill/>
        </p:spPr>
        <p:txBody>
          <a:bodyPr wrap="square" rtlCol="0">
            <a:spAutoFit/>
          </a:bodyPr>
          <a:lstStyle/>
          <a:p>
            <a:pPr algn="ctr"/>
            <a:r>
              <a:rPr lang="en-US" sz="1400" dirty="0"/>
              <a:t>Sylvia </a:t>
            </a:r>
            <a:r>
              <a:rPr lang="en-US" sz="1400" dirty="0" err="1"/>
              <a:t>Libow</a:t>
            </a:r>
            <a:r>
              <a:rPr lang="en-US" sz="1400" dirty="0"/>
              <a:t> </a:t>
            </a:r>
            <a:r>
              <a:rPr lang="en-US" sz="1400" dirty="0" smtClean="0"/>
              <a:t>Martinez</a:t>
            </a:r>
            <a:endParaRPr lang="en-US" sz="1400" dirty="0"/>
          </a:p>
        </p:txBody>
      </p:sp>
      <p:sp>
        <p:nvSpPr>
          <p:cNvPr id="9" name="TextBox 8"/>
          <p:cNvSpPr txBox="1"/>
          <p:nvPr/>
        </p:nvSpPr>
        <p:spPr>
          <a:xfrm>
            <a:off x="6660232" y="4155926"/>
            <a:ext cx="1907637" cy="307777"/>
          </a:xfrm>
          <a:prstGeom prst="rect">
            <a:avLst/>
          </a:prstGeom>
          <a:noFill/>
        </p:spPr>
        <p:txBody>
          <a:bodyPr wrap="none" rtlCol="0">
            <a:spAutoFit/>
          </a:bodyPr>
          <a:lstStyle/>
          <a:p>
            <a:pPr algn="ctr"/>
            <a:r>
              <a:rPr lang="en-US" sz="1400" dirty="0" smtClean="0"/>
              <a:t>Gary S. Stager, Ph.D.</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sz="3200" dirty="0" smtClean="0">
                <a:solidFill>
                  <a:schemeClr val="accent5">
                    <a:lumMod val="50000"/>
                  </a:schemeClr>
                </a:solidFill>
              </a:rPr>
              <a:t>Aštuonios didžiosios konstrukcionizmo idėjos (1) </a:t>
            </a:r>
            <a:endParaRPr lang="en-US" sz="3200" dirty="0">
              <a:solidFill>
                <a:schemeClr val="accent5">
                  <a:lumMod val="50000"/>
                </a:schemeClr>
              </a:solidFill>
            </a:endParaRPr>
          </a:p>
        </p:txBody>
      </p:sp>
      <p:sp>
        <p:nvSpPr>
          <p:cNvPr id="7" name="Text Placeholder 6"/>
          <p:cNvSpPr>
            <a:spLocks noGrp="1"/>
          </p:cNvSpPr>
          <p:nvPr>
            <p:ph type="body" idx="1"/>
          </p:nvPr>
        </p:nvSpPr>
        <p:spPr/>
        <p:txBody>
          <a:bodyPr/>
          <a:lstStyle/>
          <a:p>
            <a:r>
              <a:rPr lang="en-GB" dirty="0" smtClean="0">
                <a:solidFill>
                  <a:schemeClr val="accent2">
                    <a:lumMod val="50000"/>
                  </a:schemeClr>
                </a:solidFill>
              </a:rPr>
              <a:t>1. M</a:t>
            </a:r>
            <a:r>
              <a:rPr lang="lt-LT" dirty="0" smtClean="0">
                <a:solidFill>
                  <a:schemeClr val="accent2">
                    <a:lumMod val="50000"/>
                  </a:schemeClr>
                </a:solidFill>
              </a:rPr>
              <a:t>okytis darant </a:t>
            </a:r>
            <a:endParaRPr lang="en-US" dirty="0"/>
          </a:p>
        </p:txBody>
      </p:sp>
      <p:sp>
        <p:nvSpPr>
          <p:cNvPr id="6" name="Content Placeholder 5"/>
          <p:cNvSpPr>
            <a:spLocks noGrp="1"/>
          </p:cNvSpPr>
          <p:nvPr>
            <p:ph sz="half" idx="2"/>
          </p:nvPr>
        </p:nvSpPr>
        <p:spPr>
          <a:xfrm>
            <a:off x="457200" y="1631156"/>
            <a:ext cx="4040188" cy="3244850"/>
          </a:xfrm>
        </p:spPr>
        <p:txBody>
          <a:bodyPr/>
          <a:lstStyle/>
          <a:p>
            <a:r>
              <a:rPr lang="lt-LT" sz="2200" dirty="0" smtClean="0">
                <a:solidFill>
                  <a:schemeClr val="tx1">
                    <a:lumMod val="65000"/>
                    <a:lumOff val="35000"/>
                  </a:schemeClr>
                </a:solidFill>
              </a:rPr>
              <a:t>Visada išmokstama geriau, kai mokomasi kažko, kas iš tikrųjų </a:t>
            </a:r>
            <a:r>
              <a:rPr lang="lt-LT" sz="2200" b="1" dirty="0" smtClean="0">
                <a:solidFill>
                  <a:schemeClr val="accent2">
                    <a:lumMod val="75000"/>
                  </a:schemeClr>
                </a:solidFill>
              </a:rPr>
              <a:t>domina</a:t>
            </a:r>
            <a:r>
              <a:rPr lang="lt-LT" sz="2200" dirty="0" smtClean="0">
                <a:solidFill>
                  <a:srgbClr val="002060"/>
                </a:solidFill>
              </a:rPr>
              <a:t>. </a:t>
            </a:r>
            <a:r>
              <a:rPr lang="lt-LT" sz="2200" dirty="0" smtClean="0">
                <a:solidFill>
                  <a:schemeClr val="tx1">
                    <a:lumMod val="65000"/>
                    <a:lumOff val="35000"/>
                  </a:schemeClr>
                </a:solidFill>
              </a:rPr>
              <a:t>Pats geriausias išmokimo būdas – mokymosi procesą panaudoti </a:t>
            </a:r>
            <a:r>
              <a:rPr lang="lt-LT" sz="2200" b="1" dirty="0" smtClean="0">
                <a:solidFill>
                  <a:schemeClr val="accent2">
                    <a:lumMod val="75000"/>
                  </a:schemeClr>
                </a:solidFill>
              </a:rPr>
              <a:t>pasigaminant</a:t>
            </a:r>
            <a:r>
              <a:rPr lang="lt-LT" sz="2200" dirty="0" smtClean="0">
                <a:solidFill>
                  <a:srgbClr val="002060"/>
                </a:solidFill>
              </a:rPr>
              <a:t> </a:t>
            </a:r>
            <a:r>
              <a:rPr lang="lt-LT" sz="2200" dirty="0" smtClean="0">
                <a:solidFill>
                  <a:schemeClr val="tx1">
                    <a:lumMod val="65000"/>
                    <a:lumOff val="35000"/>
                  </a:schemeClr>
                </a:solidFill>
              </a:rPr>
              <a:t>tai, ko mes iš tiesų norime, pritaikant tai, ko jau išmokome.</a:t>
            </a:r>
            <a:endParaRPr lang="en-US" sz="2200" dirty="0" smtClean="0">
              <a:solidFill>
                <a:schemeClr val="tx1">
                  <a:lumMod val="65000"/>
                  <a:lumOff val="35000"/>
                </a:schemeClr>
              </a:solidFill>
            </a:endParaRPr>
          </a:p>
          <a:p>
            <a:endParaRPr lang="en-US" dirty="0"/>
          </a:p>
        </p:txBody>
      </p:sp>
      <p:sp>
        <p:nvSpPr>
          <p:cNvPr id="8" name="Text Placeholder 7"/>
          <p:cNvSpPr>
            <a:spLocks noGrp="1"/>
          </p:cNvSpPr>
          <p:nvPr>
            <p:ph type="body" sz="quarter" idx="3"/>
          </p:nvPr>
        </p:nvSpPr>
        <p:spPr/>
        <p:txBody>
          <a:bodyPr/>
          <a:lstStyle/>
          <a:p>
            <a:r>
              <a:rPr lang="en-GB" dirty="0" smtClean="0">
                <a:solidFill>
                  <a:schemeClr val="accent2">
                    <a:lumMod val="50000"/>
                  </a:schemeClr>
                </a:solidFill>
              </a:rPr>
              <a:t>2. T</a:t>
            </a:r>
            <a:r>
              <a:rPr lang="lt-LT" dirty="0" smtClean="0">
                <a:solidFill>
                  <a:schemeClr val="accent2">
                    <a:lumMod val="50000"/>
                  </a:schemeClr>
                </a:solidFill>
              </a:rPr>
              <a:t>echnologijos yra priemonė</a:t>
            </a:r>
            <a:endParaRPr lang="en-US" dirty="0"/>
          </a:p>
        </p:txBody>
      </p:sp>
      <p:sp>
        <p:nvSpPr>
          <p:cNvPr id="9" name="Content Placeholder 8"/>
          <p:cNvSpPr>
            <a:spLocks noGrp="1"/>
          </p:cNvSpPr>
          <p:nvPr>
            <p:ph sz="quarter" idx="4"/>
          </p:nvPr>
        </p:nvSpPr>
        <p:spPr/>
        <p:txBody>
          <a:bodyPr/>
          <a:lstStyle/>
          <a:p>
            <a:r>
              <a:rPr lang="lt-LT" sz="2200" dirty="0" smtClean="0">
                <a:solidFill>
                  <a:schemeClr val="tx1">
                    <a:lumMod val="65000"/>
                    <a:lumOff val="35000"/>
                  </a:schemeClr>
                </a:solidFill>
              </a:rPr>
              <a:t>Galima daug daugiau sužinoti, išmokti ir padaryti </a:t>
            </a:r>
            <a:r>
              <a:rPr lang="lt-LT" sz="2200" b="1" dirty="0" smtClean="0">
                <a:solidFill>
                  <a:schemeClr val="accent2">
                    <a:lumMod val="75000"/>
                  </a:schemeClr>
                </a:solidFill>
              </a:rPr>
              <a:t>naudojant technologijas</a:t>
            </a:r>
            <a:r>
              <a:rPr lang="lt-LT" sz="2200" dirty="0" smtClean="0">
                <a:solidFill>
                  <a:schemeClr val="tx1">
                    <a:lumMod val="65000"/>
                    <a:lumOff val="35000"/>
                  </a:schemeClr>
                </a:solidFill>
              </a:rPr>
              <a:t>, ypač skaitmenines.</a:t>
            </a:r>
            <a:endParaRPr lang="en-US" sz="2200" dirty="0"/>
          </a:p>
        </p:txBody>
      </p:sp>
      <p:sp>
        <p:nvSpPr>
          <p:cNvPr id="10" name="TextBox 9"/>
          <p:cNvSpPr txBox="1"/>
          <p:nvPr/>
        </p:nvSpPr>
        <p:spPr>
          <a:xfrm>
            <a:off x="7380312" y="4640237"/>
            <a:ext cx="1482522" cy="307777"/>
          </a:xfrm>
          <a:prstGeom prst="rect">
            <a:avLst/>
          </a:prstGeom>
          <a:noFill/>
        </p:spPr>
        <p:txBody>
          <a:bodyPr wrap="none" rtlCol="0">
            <a:spAutoFit/>
          </a:bodyPr>
          <a:lstStyle/>
          <a:p>
            <a:r>
              <a:rPr lang="lt-LT" sz="1400" i="1" dirty="0" err="1" smtClean="0">
                <a:solidFill>
                  <a:srgbClr val="002060"/>
                </a:solidFill>
                <a:latin typeface="+mj-lt"/>
              </a:rPr>
              <a:t>Gary</a:t>
            </a:r>
            <a:r>
              <a:rPr lang="lt-LT" sz="1400" i="1" dirty="0" smtClean="0">
                <a:solidFill>
                  <a:srgbClr val="002060"/>
                </a:solidFill>
                <a:latin typeface="+mj-lt"/>
              </a:rPr>
              <a:t> </a:t>
            </a:r>
            <a:r>
              <a:rPr lang="lt-LT" sz="1400" i="1" dirty="0" err="1" smtClean="0">
                <a:solidFill>
                  <a:srgbClr val="002060"/>
                </a:solidFill>
                <a:latin typeface="+mj-lt"/>
              </a:rPr>
              <a:t>Stager</a:t>
            </a:r>
            <a:r>
              <a:rPr lang="lt-LT" sz="1400" i="1" dirty="0" smtClean="0">
                <a:solidFill>
                  <a:srgbClr val="002060"/>
                </a:solidFill>
                <a:latin typeface="+mj-lt"/>
              </a:rPr>
              <a:t>, 2007</a:t>
            </a:r>
            <a:endParaRPr lang="en-US" i="1" dirty="0">
              <a:solidFill>
                <a:srgbClr val="00206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2">
                    <a:lumMod val="75000"/>
                  </a:schemeClr>
                </a:solidFill>
              </a:rPr>
              <a:t>Industry 4.0</a:t>
            </a:r>
            <a:endParaRPr lang="en-US" dirty="0">
              <a:solidFill>
                <a:schemeClr val="accent2">
                  <a:lumMod val="75000"/>
                </a:schemeClr>
              </a:solidFill>
            </a:endParaRPr>
          </a:p>
        </p:txBody>
      </p:sp>
      <p:sp>
        <p:nvSpPr>
          <p:cNvPr id="5" name="Subtitle 4"/>
          <p:cNvSpPr>
            <a:spLocks noGrp="1"/>
          </p:cNvSpPr>
          <p:nvPr>
            <p:ph type="subTitle" idx="1"/>
          </p:nvPr>
        </p:nvSpPr>
        <p:spPr>
          <a:xfrm>
            <a:off x="1371600" y="2643188"/>
            <a:ext cx="6400800" cy="1314450"/>
          </a:xfrm>
        </p:spPr>
        <p:txBody>
          <a:bodyPr/>
          <a:lstStyle/>
          <a:p>
            <a:r>
              <a:rPr lang="lt-LT" sz="2400" dirty="0" smtClean="0">
                <a:cs typeface="Times New Roman" pitchFamily="18" charset="0"/>
              </a:rPr>
              <a:t>Ketvirtoji pramonės revoliucija</a:t>
            </a:r>
            <a:endParaRPr lang="en-GB" sz="2400" dirty="0" smtClean="0">
              <a:cs typeface="Times New Roman" pitchFamily="18" charset="0"/>
            </a:endParaRPr>
          </a:p>
          <a:p>
            <a:r>
              <a:rPr lang="en-GB" sz="2400" i="1" dirty="0" smtClean="0">
                <a:solidFill>
                  <a:schemeClr val="accent2">
                    <a:lumMod val="40000"/>
                    <a:lumOff val="60000"/>
                  </a:schemeClr>
                </a:solidFill>
                <a:cs typeface="Times New Roman" pitchFamily="18" charset="0"/>
              </a:rPr>
              <a:t>K</a:t>
            </a:r>
            <a:r>
              <a:rPr lang="lt-LT" sz="2400" i="1" dirty="0" smtClean="0">
                <a:solidFill>
                  <a:schemeClr val="accent2">
                    <a:lumMod val="40000"/>
                    <a:lumOff val="60000"/>
                  </a:schemeClr>
                </a:solidFill>
                <a:cs typeface="Times New Roman" pitchFamily="18" charset="0"/>
              </a:rPr>
              <a:t>ą apie tai žinome?</a:t>
            </a:r>
            <a:endParaRPr lang="en-US" sz="2400" i="1" dirty="0">
              <a:solidFill>
                <a:schemeClr val="accent2">
                  <a:lumMod val="40000"/>
                  <a:lumOff val="60000"/>
                </a:schemeClr>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t-LT" sz="3200" dirty="0" smtClean="0">
                <a:solidFill>
                  <a:schemeClr val="accent5">
                    <a:lumMod val="50000"/>
                  </a:schemeClr>
                </a:solidFill>
              </a:rPr>
              <a:t>Aštuonios didžiosios konstrukcionizmo idėjos (2) </a:t>
            </a:r>
            <a:endParaRPr lang="en-US" sz="3200" dirty="0">
              <a:solidFill>
                <a:schemeClr val="accent5">
                  <a:lumMod val="50000"/>
                </a:schemeClr>
              </a:solidFill>
            </a:endParaRPr>
          </a:p>
        </p:txBody>
      </p:sp>
      <p:sp>
        <p:nvSpPr>
          <p:cNvPr id="4" name="Text Placeholder 3"/>
          <p:cNvSpPr>
            <a:spLocks noGrp="1"/>
          </p:cNvSpPr>
          <p:nvPr>
            <p:ph type="body" idx="1"/>
          </p:nvPr>
        </p:nvSpPr>
        <p:spPr/>
        <p:txBody>
          <a:bodyPr/>
          <a:lstStyle/>
          <a:p>
            <a:r>
              <a:rPr lang="en-GB" dirty="0" smtClean="0">
                <a:solidFill>
                  <a:schemeClr val="accent2">
                    <a:lumMod val="50000"/>
                  </a:schemeClr>
                </a:solidFill>
              </a:rPr>
              <a:t>3. M</a:t>
            </a:r>
            <a:r>
              <a:rPr lang="lt-LT" dirty="0" smtClean="0">
                <a:solidFill>
                  <a:schemeClr val="accent2">
                    <a:lumMod val="50000"/>
                  </a:schemeClr>
                </a:solidFill>
              </a:rPr>
              <a:t>ėgautis sunkumais </a:t>
            </a:r>
            <a:endParaRPr lang="en-US" dirty="0"/>
          </a:p>
        </p:txBody>
      </p:sp>
      <p:sp>
        <p:nvSpPr>
          <p:cNvPr id="3" name="Content Placeholder 2"/>
          <p:cNvSpPr>
            <a:spLocks noGrp="1"/>
          </p:cNvSpPr>
          <p:nvPr>
            <p:ph sz="half" idx="2"/>
          </p:nvPr>
        </p:nvSpPr>
        <p:spPr>
          <a:xfrm>
            <a:off x="457200" y="1631156"/>
            <a:ext cx="4040188" cy="3316858"/>
          </a:xfrm>
        </p:spPr>
        <p:txBody>
          <a:bodyPr/>
          <a:lstStyle/>
          <a:p>
            <a:r>
              <a:rPr lang="lt-LT" sz="1800" dirty="0" smtClean="0">
                <a:solidFill>
                  <a:schemeClr val="tx1">
                    <a:lumMod val="65000"/>
                    <a:lumOff val="35000"/>
                  </a:schemeClr>
                </a:solidFill>
              </a:rPr>
              <a:t>Mokomasi ir dirbama geriausiai, jei </a:t>
            </a:r>
            <a:r>
              <a:rPr lang="lt-LT" sz="1800" b="1" dirty="0" smtClean="0">
                <a:solidFill>
                  <a:schemeClr val="accent2">
                    <a:lumMod val="75000"/>
                  </a:schemeClr>
                </a:solidFill>
              </a:rPr>
              <a:t>patinka</a:t>
            </a:r>
            <a:r>
              <a:rPr lang="lt-LT" sz="1800" dirty="0" smtClean="0">
                <a:solidFill>
                  <a:srgbClr val="002060"/>
                </a:solidFill>
              </a:rPr>
              <a:t> </a:t>
            </a:r>
            <a:r>
              <a:rPr lang="lt-LT" sz="1800" dirty="0" smtClean="0">
                <a:solidFill>
                  <a:schemeClr val="tx1">
                    <a:lumMod val="65000"/>
                    <a:lumOff val="35000"/>
                  </a:schemeClr>
                </a:solidFill>
              </a:rPr>
              <a:t>tai, kas daroma. Bet tai, kas įdomu ir malonu – nereiškia „lengva“. Geriausias smagumas –</a:t>
            </a:r>
            <a:r>
              <a:rPr lang="lt-LT" sz="1800" dirty="0" smtClean="0">
                <a:solidFill>
                  <a:srgbClr val="002060"/>
                </a:solidFill>
              </a:rPr>
              <a:t> </a:t>
            </a:r>
            <a:r>
              <a:rPr lang="lt-LT" sz="1800" b="1" dirty="0" smtClean="0">
                <a:solidFill>
                  <a:schemeClr val="accent2">
                    <a:lumMod val="75000"/>
                  </a:schemeClr>
                </a:solidFill>
              </a:rPr>
              <a:t>sunkus smagumas</a:t>
            </a:r>
            <a:r>
              <a:rPr lang="lt-LT" sz="1800" dirty="0" smtClean="0">
                <a:solidFill>
                  <a:srgbClr val="002060"/>
                </a:solidFill>
              </a:rPr>
              <a:t>. </a:t>
            </a:r>
            <a:r>
              <a:rPr lang="lt-LT" sz="1800" dirty="0" smtClean="0">
                <a:solidFill>
                  <a:schemeClr val="tx1">
                    <a:lumMod val="65000"/>
                    <a:lumOff val="35000"/>
                  </a:schemeClr>
                </a:solidFill>
              </a:rPr>
              <a:t>Geriausi sportininkai labai sunkiai treniruojasi, kad galėtų demonstruoti puikius rezultatus. Nagingiausias dailidė dievina savo amatą. Sėkmingas verslininkas mėgaujasi sudėtingomis sąlygomis sudarytais sandoriais.</a:t>
            </a:r>
            <a:endParaRPr lang="en-US" sz="1800" dirty="0" smtClean="0">
              <a:solidFill>
                <a:schemeClr val="tx1">
                  <a:lumMod val="65000"/>
                  <a:lumOff val="35000"/>
                </a:schemeClr>
              </a:solidFill>
            </a:endParaRPr>
          </a:p>
          <a:p>
            <a:endParaRPr lang="en-US" dirty="0"/>
          </a:p>
        </p:txBody>
      </p:sp>
      <p:sp>
        <p:nvSpPr>
          <p:cNvPr id="5" name="Text Placeholder 4"/>
          <p:cNvSpPr>
            <a:spLocks noGrp="1"/>
          </p:cNvSpPr>
          <p:nvPr>
            <p:ph type="body" sz="quarter" idx="3"/>
          </p:nvPr>
        </p:nvSpPr>
        <p:spPr/>
        <p:txBody>
          <a:bodyPr/>
          <a:lstStyle/>
          <a:p>
            <a:r>
              <a:rPr lang="en-GB" dirty="0" smtClean="0">
                <a:solidFill>
                  <a:schemeClr val="accent2">
                    <a:lumMod val="50000"/>
                  </a:schemeClr>
                </a:solidFill>
              </a:rPr>
              <a:t>4. </a:t>
            </a:r>
            <a:r>
              <a:rPr lang="lt-LT" dirty="0" smtClean="0">
                <a:solidFill>
                  <a:schemeClr val="accent2">
                    <a:lumMod val="50000"/>
                  </a:schemeClr>
                </a:solidFill>
              </a:rPr>
              <a:t>Išmokti mokytis</a:t>
            </a:r>
            <a:endParaRPr lang="en-US" dirty="0"/>
          </a:p>
        </p:txBody>
      </p:sp>
      <p:sp>
        <p:nvSpPr>
          <p:cNvPr id="6" name="Content Placeholder 5"/>
          <p:cNvSpPr>
            <a:spLocks noGrp="1"/>
          </p:cNvSpPr>
          <p:nvPr>
            <p:ph sz="quarter" idx="4"/>
          </p:nvPr>
        </p:nvSpPr>
        <p:spPr/>
        <p:txBody>
          <a:bodyPr/>
          <a:lstStyle/>
          <a:p>
            <a:r>
              <a:rPr lang="lt-LT" sz="2000" dirty="0" smtClean="0">
                <a:solidFill>
                  <a:schemeClr val="tx1">
                    <a:lumMod val="65000"/>
                    <a:lumOff val="35000"/>
                  </a:schemeClr>
                </a:solidFill>
              </a:rPr>
              <a:t>Daugelis mokinių mano, kad „vienintelis būdas išmokti – būti mokomiems“. Todėl dažnai jiems nesiseka mokykloje ir gyvenime. Niekas negali visko išmokyti. Pats mokinys turi </a:t>
            </a:r>
            <a:r>
              <a:rPr lang="lt-LT" sz="2000" b="1" dirty="0" smtClean="0">
                <a:solidFill>
                  <a:schemeClr val="accent2">
                    <a:lumMod val="75000"/>
                  </a:schemeClr>
                </a:solidFill>
              </a:rPr>
              <a:t>imtis iniciatyvos ir atsakomybės</a:t>
            </a:r>
            <a:r>
              <a:rPr lang="lt-LT" sz="2000" dirty="0" smtClean="0">
                <a:solidFill>
                  <a:schemeClr val="accent2">
                    <a:lumMod val="75000"/>
                  </a:schemeClr>
                </a:solidFill>
              </a:rPr>
              <a:t> </a:t>
            </a:r>
            <a:r>
              <a:rPr lang="lt-LT" sz="2000" dirty="0" smtClean="0">
                <a:solidFill>
                  <a:schemeClr val="tx1">
                    <a:lumMod val="65000"/>
                    <a:lumOff val="35000"/>
                  </a:schemeClr>
                </a:solidFill>
              </a:rPr>
              <a:t>siekdamas gerų rezultatų.</a:t>
            </a:r>
            <a:endParaRPr lang="en-US" sz="2000" dirty="0" smtClean="0">
              <a:solidFill>
                <a:schemeClr val="tx1">
                  <a:lumMod val="65000"/>
                  <a:lumOff val="35000"/>
                </a:schemeClr>
              </a:solidFill>
            </a:endParaRPr>
          </a:p>
          <a:p>
            <a:pPr>
              <a:buNone/>
            </a:pPr>
            <a:endParaRPr lang="en-US" dirty="0"/>
          </a:p>
        </p:txBody>
      </p:sp>
      <p:sp>
        <p:nvSpPr>
          <p:cNvPr id="8" name="TextBox 7"/>
          <p:cNvSpPr txBox="1"/>
          <p:nvPr/>
        </p:nvSpPr>
        <p:spPr>
          <a:xfrm>
            <a:off x="7380312" y="4640237"/>
            <a:ext cx="1482522" cy="307777"/>
          </a:xfrm>
          <a:prstGeom prst="rect">
            <a:avLst/>
          </a:prstGeom>
          <a:noFill/>
        </p:spPr>
        <p:txBody>
          <a:bodyPr wrap="none" rtlCol="0">
            <a:spAutoFit/>
          </a:bodyPr>
          <a:lstStyle/>
          <a:p>
            <a:r>
              <a:rPr lang="lt-LT" sz="1400" i="1" dirty="0" err="1" smtClean="0">
                <a:solidFill>
                  <a:srgbClr val="002060"/>
                </a:solidFill>
                <a:latin typeface="+mj-lt"/>
              </a:rPr>
              <a:t>Gary</a:t>
            </a:r>
            <a:r>
              <a:rPr lang="lt-LT" sz="1400" i="1" dirty="0" smtClean="0">
                <a:solidFill>
                  <a:srgbClr val="002060"/>
                </a:solidFill>
                <a:latin typeface="+mj-lt"/>
              </a:rPr>
              <a:t> </a:t>
            </a:r>
            <a:r>
              <a:rPr lang="lt-LT" sz="1400" i="1" dirty="0" err="1" smtClean="0">
                <a:solidFill>
                  <a:srgbClr val="002060"/>
                </a:solidFill>
                <a:latin typeface="+mj-lt"/>
              </a:rPr>
              <a:t>Stager</a:t>
            </a:r>
            <a:r>
              <a:rPr lang="lt-LT" sz="1400" i="1" dirty="0" smtClean="0">
                <a:solidFill>
                  <a:srgbClr val="002060"/>
                </a:solidFill>
                <a:latin typeface="+mj-lt"/>
              </a:rPr>
              <a:t>, 2007</a:t>
            </a:r>
            <a:endParaRPr lang="en-US" i="1" dirty="0">
              <a:solidFill>
                <a:srgbClr val="002060"/>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t-LT" sz="3200" dirty="0" smtClean="0">
                <a:solidFill>
                  <a:schemeClr val="accent5">
                    <a:lumMod val="50000"/>
                  </a:schemeClr>
                </a:solidFill>
              </a:rPr>
              <a:t>Aštuonios didžiosios konstrukcionizmo idėjos (3) </a:t>
            </a:r>
            <a:endParaRPr lang="en-US" sz="3200" dirty="0">
              <a:solidFill>
                <a:schemeClr val="accent5">
                  <a:lumMod val="50000"/>
                </a:schemeClr>
              </a:solidFill>
            </a:endParaRPr>
          </a:p>
        </p:txBody>
      </p:sp>
      <p:sp>
        <p:nvSpPr>
          <p:cNvPr id="4" name="Text Placeholder 3"/>
          <p:cNvSpPr>
            <a:spLocks noGrp="1"/>
          </p:cNvSpPr>
          <p:nvPr>
            <p:ph type="body" idx="1"/>
          </p:nvPr>
        </p:nvSpPr>
        <p:spPr/>
        <p:txBody>
          <a:bodyPr anchor="t"/>
          <a:lstStyle/>
          <a:p>
            <a:r>
              <a:rPr lang="en-GB" sz="1800" dirty="0" smtClean="0">
                <a:solidFill>
                  <a:schemeClr val="accent2">
                    <a:lumMod val="50000"/>
                  </a:schemeClr>
                </a:solidFill>
              </a:rPr>
              <a:t>5. S</a:t>
            </a:r>
            <a:r>
              <a:rPr lang="lt-LT" sz="1800" dirty="0" smtClean="0">
                <a:solidFill>
                  <a:schemeClr val="accent2">
                    <a:lumMod val="50000"/>
                  </a:schemeClr>
                </a:solidFill>
              </a:rPr>
              <a:t>kirti </a:t>
            </a:r>
            <a:r>
              <a:rPr lang="en-GB" sz="1800" dirty="0" err="1" smtClean="0">
                <a:solidFill>
                  <a:schemeClr val="accent2">
                    <a:lumMod val="50000"/>
                  </a:schemeClr>
                </a:solidFill>
              </a:rPr>
              <a:t>pakankamai</a:t>
            </a:r>
            <a:r>
              <a:rPr lang="en-GB" sz="1800" dirty="0" smtClean="0">
                <a:solidFill>
                  <a:schemeClr val="accent2">
                    <a:lumMod val="50000"/>
                  </a:schemeClr>
                </a:solidFill>
              </a:rPr>
              <a:t> </a:t>
            </a:r>
            <a:r>
              <a:rPr lang="lt-LT" sz="1800" dirty="0" smtClean="0">
                <a:solidFill>
                  <a:schemeClr val="accent2">
                    <a:lumMod val="50000"/>
                  </a:schemeClr>
                </a:solidFill>
              </a:rPr>
              <a:t>laiko </a:t>
            </a:r>
            <a:endParaRPr lang="en-US" sz="1800" dirty="0"/>
          </a:p>
        </p:txBody>
      </p:sp>
      <p:sp>
        <p:nvSpPr>
          <p:cNvPr id="3" name="Content Placeholder 2"/>
          <p:cNvSpPr>
            <a:spLocks noGrp="1"/>
          </p:cNvSpPr>
          <p:nvPr>
            <p:ph sz="half" idx="2"/>
          </p:nvPr>
        </p:nvSpPr>
        <p:spPr>
          <a:xfrm>
            <a:off x="457200" y="1631156"/>
            <a:ext cx="4040188" cy="3512344"/>
          </a:xfrm>
        </p:spPr>
        <p:txBody>
          <a:bodyPr/>
          <a:lstStyle/>
          <a:p>
            <a:r>
              <a:rPr lang="lt-LT" sz="2000" dirty="0" smtClean="0">
                <a:solidFill>
                  <a:schemeClr val="tx1">
                    <a:lumMod val="65000"/>
                    <a:lumOff val="35000"/>
                  </a:schemeClr>
                </a:solidFill>
              </a:rPr>
              <a:t>Daugelis mokinių yra pratę prie nurodymų: padaryk tai ir tai, dabar atlik tai. Jei jiems nenurodinėjama, ką ir kaip daryti – jiems tampa nuobodu. Norint gyvenime kažką nuveikti, svarbu išmokti </a:t>
            </a:r>
            <a:r>
              <a:rPr lang="lt-LT" sz="2000" b="1" dirty="0" smtClean="0">
                <a:solidFill>
                  <a:schemeClr val="accent2">
                    <a:lumMod val="75000"/>
                  </a:schemeClr>
                </a:solidFill>
              </a:rPr>
              <a:t>tinkamai paskirstyti savo laiką</a:t>
            </a:r>
            <a:r>
              <a:rPr lang="lt-LT" sz="2000" dirty="0" smtClean="0">
                <a:solidFill>
                  <a:schemeClr val="tx1">
                    <a:lumMod val="65000"/>
                    <a:lumOff val="35000"/>
                  </a:schemeClr>
                </a:solidFill>
              </a:rPr>
              <a:t>. Tai daugeliui mūsų mokinių sunkiausia pamoka!</a:t>
            </a:r>
            <a:endParaRPr lang="en-US" sz="2000" dirty="0" smtClean="0">
              <a:solidFill>
                <a:schemeClr val="tx1">
                  <a:lumMod val="65000"/>
                  <a:lumOff val="35000"/>
                </a:schemeClr>
              </a:solidFill>
            </a:endParaRPr>
          </a:p>
          <a:p>
            <a:endParaRPr lang="en-US" dirty="0"/>
          </a:p>
        </p:txBody>
      </p:sp>
      <p:sp>
        <p:nvSpPr>
          <p:cNvPr id="5" name="Text Placeholder 4"/>
          <p:cNvSpPr>
            <a:spLocks noGrp="1"/>
          </p:cNvSpPr>
          <p:nvPr>
            <p:ph type="body" sz="quarter" idx="3"/>
          </p:nvPr>
        </p:nvSpPr>
        <p:spPr/>
        <p:txBody>
          <a:bodyPr/>
          <a:lstStyle/>
          <a:p>
            <a:r>
              <a:rPr lang="en-GB" sz="1800" dirty="0" smtClean="0">
                <a:solidFill>
                  <a:schemeClr val="accent2">
                    <a:lumMod val="50000"/>
                  </a:schemeClr>
                </a:solidFill>
              </a:rPr>
              <a:t>6. N</a:t>
            </a:r>
            <a:r>
              <a:rPr lang="lt-LT" sz="1800" dirty="0" smtClean="0">
                <a:solidFill>
                  <a:schemeClr val="accent2">
                    <a:lumMod val="50000"/>
                  </a:schemeClr>
                </a:solidFill>
              </a:rPr>
              <a:t>eklystant negalima pasiekti geriausio rezultato</a:t>
            </a:r>
            <a:endParaRPr lang="en-US" sz="1800" dirty="0"/>
          </a:p>
        </p:txBody>
      </p:sp>
      <p:sp>
        <p:nvSpPr>
          <p:cNvPr id="6" name="Content Placeholder 5"/>
          <p:cNvSpPr>
            <a:spLocks noGrp="1"/>
          </p:cNvSpPr>
          <p:nvPr>
            <p:ph sz="quarter" idx="4"/>
          </p:nvPr>
        </p:nvSpPr>
        <p:spPr/>
        <p:txBody>
          <a:bodyPr/>
          <a:lstStyle/>
          <a:p>
            <a:r>
              <a:rPr lang="lt-LT" sz="2000" dirty="0" smtClean="0">
                <a:solidFill>
                  <a:schemeClr val="tx1">
                    <a:lumMod val="65000"/>
                    <a:lumOff val="35000"/>
                  </a:schemeClr>
                </a:solidFill>
              </a:rPr>
              <a:t>Tai svarbiausia</a:t>
            </a:r>
            <a:r>
              <a:rPr lang="en-GB" sz="2000" dirty="0" smtClean="0">
                <a:solidFill>
                  <a:schemeClr val="tx1">
                    <a:lumMod val="65000"/>
                    <a:lumOff val="35000"/>
                  </a:schemeClr>
                </a:solidFill>
              </a:rPr>
              <a:t>!</a:t>
            </a:r>
            <a:r>
              <a:rPr lang="lt-LT" sz="2000" dirty="0" smtClean="0">
                <a:solidFill>
                  <a:schemeClr val="tx1">
                    <a:lumMod val="65000"/>
                    <a:lumOff val="35000"/>
                  </a:schemeClr>
                </a:solidFill>
              </a:rPr>
              <a:t> Paprastai geriausias rezultatas nepasiekiamas pabandžius vieną kartą. Siekiant sėkmės, nereikia bijoti </a:t>
            </a:r>
            <a:r>
              <a:rPr lang="lt-LT" sz="2000" b="1" dirty="0" smtClean="0">
                <a:solidFill>
                  <a:schemeClr val="accent2">
                    <a:lumMod val="75000"/>
                  </a:schemeClr>
                </a:solidFill>
              </a:rPr>
              <a:t>klysti</a:t>
            </a:r>
            <a:r>
              <a:rPr lang="lt-LT" sz="2000" dirty="0" smtClean="0">
                <a:solidFill>
                  <a:schemeClr val="tx1">
                    <a:lumMod val="65000"/>
                    <a:lumOff val="35000"/>
                  </a:schemeClr>
                </a:solidFill>
              </a:rPr>
              <a:t>, parklupti. Vienintelis tinkamas būdas pasiekti gero rezultato – atidžiai</a:t>
            </a:r>
            <a:r>
              <a:rPr lang="lt-LT" sz="2000" dirty="0" smtClean="0">
                <a:solidFill>
                  <a:srgbClr val="002060"/>
                </a:solidFill>
              </a:rPr>
              <a:t> </a:t>
            </a:r>
            <a:r>
              <a:rPr lang="lt-LT" sz="2000" b="1" dirty="0" smtClean="0">
                <a:solidFill>
                  <a:schemeClr val="accent2">
                    <a:lumMod val="75000"/>
                  </a:schemeClr>
                </a:solidFill>
              </a:rPr>
              <a:t>išnagrinėti klaidas ir suprasti priežastis</a:t>
            </a:r>
            <a:r>
              <a:rPr lang="lt-LT" sz="2000" dirty="0" smtClean="0">
                <a:solidFill>
                  <a:schemeClr val="tx1">
                    <a:lumMod val="65000"/>
                    <a:lumOff val="35000"/>
                  </a:schemeClr>
                </a:solidFill>
              </a:rPr>
              <a:t>, kodėl jos įvyko.</a:t>
            </a:r>
            <a:endParaRPr lang="en-US" sz="2000" dirty="0" smtClean="0">
              <a:solidFill>
                <a:schemeClr val="tx1">
                  <a:lumMod val="65000"/>
                  <a:lumOff val="35000"/>
                </a:schemeClr>
              </a:solidFill>
            </a:endParaRPr>
          </a:p>
          <a:p>
            <a:endParaRPr lang="en-US" dirty="0"/>
          </a:p>
        </p:txBody>
      </p:sp>
      <p:sp>
        <p:nvSpPr>
          <p:cNvPr id="8" name="TextBox 7"/>
          <p:cNvSpPr txBox="1"/>
          <p:nvPr/>
        </p:nvSpPr>
        <p:spPr>
          <a:xfrm>
            <a:off x="7380312" y="4640237"/>
            <a:ext cx="1482522" cy="307777"/>
          </a:xfrm>
          <a:prstGeom prst="rect">
            <a:avLst/>
          </a:prstGeom>
          <a:noFill/>
        </p:spPr>
        <p:txBody>
          <a:bodyPr wrap="none" rtlCol="0">
            <a:spAutoFit/>
          </a:bodyPr>
          <a:lstStyle/>
          <a:p>
            <a:r>
              <a:rPr lang="lt-LT" sz="1400" i="1" dirty="0" err="1" smtClean="0">
                <a:solidFill>
                  <a:srgbClr val="002060"/>
                </a:solidFill>
                <a:latin typeface="+mj-lt"/>
              </a:rPr>
              <a:t>Gary</a:t>
            </a:r>
            <a:r>
              <a:rPr lang="lt-LT" sz="1400" i="1" dirty="0" smtClean="0">
                <a:solidFill>
                  <a:srgbClr val="002060"/>
                </a:solidFill>
                <a:latin typeface="+mj-lt"/>
              </a:rPr>
              <a:t> </a:t>
            </a:r>
            <a:r>
              <a:rPr lang="lt-LT" sz="1400" i="1" dirty="0" err="1" smtClean="0">
                <a:solidFill>
                  <a:srgbClr val="002060"/>
                </a:solidFill>
                <a:latin typeface="+mj-lt"/>
              </a:rPr>
              <a:t>Stager</a:t>
            </a:r>
            <a:r>
              <a:rPr lang="lt-LT" sz="1400" i="1" dirty="0" smtClean="0">
                <a:solidFill>
                  <a:srgbClr val="002060"/>
                </a:solidFill>
                <a:latin typeface="+mj-lt"/>
              </a:rPr>
              <a:t>, 2007</a:t>
            </a:r>
            <a:endParaRPr lang="en-US" i="1" dirty="0">
              <a:solidFill>
                <a:srgbClr val="002060"/>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smtClean="0">
                <a:solidFill>
                  <a:schemeClr val="accent5">
                    <a:lumMod val="50000"/>
                  </a:schemeClr>
                </a:solidFill>
              </a:rPr>
              <a:t>Aštuonios didžiosios konstrukcionizmo idėjos (4) </a:t>
            </a:r>
            <a:endParaRPr lang="en-US" sz="3200" dirty="0">
              <a:solidFill>
                <a:schemeClr val="accent5">
                  <a:lumMod val="50000"/>
                </a:schemeClr>
              </a:solidFill>
            </a:endParaRPr>
          </a:p>
        </p:txBody>
      </p:sp>
      <p:sp>
        <p:nvSpPr>
          <p:cNvPr id="4" name="Text Placeholder 3"/>
          <p:cNvSpPr>
            <a:spLocks noGrp="1"/>
          </p:cNvSpPr>
          <p:nvPr>
            <p:ph type="body" idx="1"/>
          </p:nvPr>
        </p:nvSpPr>
        <p:spPr/>
        <p:txBody>
          <a:bodyPr/>
          <a:lstStyle/>
          <a:p>
            <a:r>
              <a:rPr lang="en-GB" sz="1800" dirty="0" smtClean="0">
                <a:solidFill>
                  <a:schemeClr val="accent2">
                    <a:lumMod val="50000"/>
                  </a:schemeClr>
                </a:solidFill>
              </a:rPr>
              <a:t>7. P</a:t>
            </a:r>
            <a:r>
              <a:rPr lang="lt-LT" sz="1800" dirty="0" smtClean="0">
                <a:solidFill>
                  <a:schemeClr val="accent2">
                    <a:lumMod val="50000"/>
                  </a:schemeClr>
                </a:solidFill>
              </a:rPr>
              <a:t>atiems padaryti tai, ko prašome savo mokinių</a:t>
            </a:r>
            <a:endParaRPr lang="en-US" sz="1800" dirty="0"/>
          </a:p>
        </p:txBody>
      </p:sp>
      <p:sp>
        <p:nvSpPr>
          <p:cNvPr id="3" name="Content Placeholder 2"/>
          <p:cNvSpPr>
            <a:spLocks noGrp="1"/>
          </p:cNvSpPr>
          <p:nvPr>
            <p:ph sz="half" idx="2"/>
          </p:nvPr>
        </p:nvSpPr>
        <p:spPr>
          <a:xfrm>
            <a:off x="457200" y="1631156"/>
            <a:ext cx="4040188" cy="3512344"/>
          </a:xfrm>
        </p:spPr>
        <p:txBody>
          <a:bodyPr/>
          <a:lstStyle/>
          <a:p>
            <a:r>
              <a:rPr lang="lt-LT" sz="1600" dirty="0" smtClean="0">
                <a:solidFill>
                  <a:schemeClr val="tx1">
                    <a:lumMod val="65000"/>
                    <a:lumOff val="35000"/>
                  </a:schemeClr>
                </a:solidFill>
              </a:rPr>
              <a:t>Mes mokomės visą laiką kažką darydami. Taip pat turime daug įvairios patirties, tačiau kiekviena iš jų yra kitokia. Dažnai neturime išankstinio supratimo, kokia bus esamos veiklos baigtis. Mums patinka tai ką darome, bet mes ir numatome, kad tai </a:t>
            </a:r>
            <a:r>
              <a:rPr lang="en-GB" sz="1600" dirty="0" smtClean="0">
                <a:solidFill>
                  <a:schemeClr val="tx1">
                    <a:lumMod val="65000"/>
                    <a:lumOff val="35000"/>
                  </a:schemeClr>
                </a:solidFill>
              </a:rPr>
              <a:t>ne</a:t>
            </a:r>
            <a:r>
              <a:rPr lang="lt-LT" sz="1600" dirty="0" smtClean="0">
                <a:solidFill>
                  <a:schemeClr val="tx1">
                    <a:lumMod val="65000"/>
                    <a:lumOff val="35000"/>
                  </a:schemeClr>
                </a:solidFill>
              </a:rPr>
              <a:t>bus lengva. Mes skiriame laiko siekdami rezultato</a:t>
            </a:r>
            <a:r>
              <a:rPr lang="lt-LT" sz="1600" dirty="0" smtClean="0"/>
              <a:t>.</a:t>
            </a:r>
            <a:r>
              <a:rPr lang="lt-LT" sz="1600" dirty="0" smtClean="0">
                <a:solidFill>
                  <a:schemeClr val="accent2">
                    <a:lumMod val="75000"/>
                  </a:schemeClr>
                </a:solidFill>
              </a:rPr>
              <a:t> </a:t>
            </a:r>
            <a:r>
              <a:rPr lang="lt-LT" sz="1600" b="1" dirty="0" smtClean="0">
                <a:solidFill>
                  <a:schemeClr val="accent2">
                    <a:lumMod val="75000"/>
                  </a:schemeClr>
                </a:solidFill>
              </a:rPr>
              <a:t>Kiekvienas sunkumas, su kuriuo susiduriame, yra galimybė mums  mokytis</a:t>
            </a:r>
            <a:r>
              <a:rPr lang="lt-LT" sz="1600" dirty="0" smtClean="0">
                <a:solidFill>
                  <a:srgbClr val="002060"/>
                </a:solidFill>
              </a:rPr>
              <a:t>. </a:t>
            </a:r>
            <a:r>
              <a:rPr lang="lt-LT" sz="1600" dirty="0" smtClean="0">
                <a:solidFill>
                  <a:schemeClr val="tx1">
                    <a:lumMod val="65000"/>
                    <a:lumOff val="35000"/>
                  </a:schemeClr>
                </a:solidFill>
              </a:rPr>
              <a:t>Geriausios pamokos, kurias galime suteikti mūsų mokiniams</a:t>
            </a:r>
            <a:r>
              <a:rPr lang="en-GB" sz="1600" dirty="0" smtClean="0">
                <a:solidFill>
                  <a:schemeClr val="tx1">
                    <a:lumMod val="65000"/>
                    <a:lumOff val="35000"/>
                  </a:schemeClr>
                </a:solidFill>
              </a:rPr>
              <a:t> – </a:t>
            </a:r>
            <a:r>
              <a:rPr lang="lt-LT" sz="1600" dirty="0" smtClean="0">
                <a:solidFill>
                  <a:schemeClr val="tx1">
                    <a:lumMod val="65000"/>
                    <a:lumOff val="35000"/>
                  </a:schemeClr>
                </a:solidFill>
              </a:rPr>
              <a:t>leisti jiems pamatyti mus pačius mokantis.</a:t>
            </a:r>
            <a:endParaRPr lang="en-US" sz="1600" dirty="0" smtClean="0">
              <a:solidFill>
                <a:schemeClr val="tx1">
                  <a:lumMod val="65000"/>
                  <a:lumOff val="35000"/>
                </a:schemeClr>
              </a:solidFill>
            </a:endParaRPr>
          </a:p>
          <a:p>
            <a:endParaRPr lang="en-US" dirty="0"/>
          </a:p>
        </p:txBody>
      </p:sp>
      <p:sp>
        <p:nvSpPr>
          <p:cNvPr id="5" name="Text Placeholder 4"/>
          <p:cNvSpPr>
            <a:spLocks noGrp="1"/>
          </p:cNvSpPr>
          <p:nvPr>
            <p:ph type="body" sz="quarter" idx="3"/>
          </p:nvPr>
        </p:nvSpPr>
        <p:spPr/>
        <p:txBody>
          <a:bodyPr anchor="t"/>
          <a:lstStyle/>
          <a:p>
            <a:r>
              <a:rPr lang="en-GB" sz="1800" dirty="0" smtClean="0">
                <a:solidFill>
                  <a:schemeClr val="accent2">
                    <a:lumMod val="50000"/>
                  </a:schemeClr>
                </a:solidFill>
              </a:rPr>
              <a:t>8. </a:t>
            </a:r>
            <a:r>
              <a:rPr lang="lt-LT" sz="1800" dirty="0" smtClean="0">
                <a:solidFill>
                  <a:schemeClr val="accent2">
                    <a:lumMod val="50000"/>
                  </a:schemeClr>
                </a:solidFill>
              </a:rPr>
              <a:t>Žengiama į skaitmeninį pasaulį</a:t>
            </a:r>
            <a:endParaRPr lang="en-US" sz="1800" dirty="0"/>
          </a:p>
        </p:txBody>
      </p:sp>
      <p:sp>
        <p:nvSpPr>
          <p:cNvPr id="6" name="Content Placeholder 5"/>
          <p:cNvSpPr>
            <a:spLocks noGrp="1"/>
          </p:cNvSpPr>
          <p:nvPr>
            <p:ph sz="quarter" idx="4"/>
          </p:nvPr>
        </p:nvSpPr>
        <p:spPr/>
        <p:txBody>
          <a:bodyPr/>
          <a:lstStyle/>
          <a:p>
            <a:r>
              <a:rPr lang="lt-LT" sz="1800" dirty="0" smtClean="0">
                <a:solidFill>
                  <a:schemeClr val="tx1">
                    <a:lumMod val="65000"/>
                    <a:lumOff val="35000"/>
                  </a:schemeClr>
                </a:solidFill>
              </a:rPr>
              <a:t>Mes jau gyvename skaitmeniniame pasaulyje, kuriame </a:t>
            </a:r>
            <a:r>
              <a:rPr lang="lt-LT" sz="1800" b="1" dirty="0" smtClean="0">
                <a:solidFill>
                  <a:schemeClr val="accent2">
                    <a:lumMod val="75000"/>
                  </a:schemeClr>
                </a:solidFill>
              </a:rPr>
              <a:t>žinios apie skaitmenines technologijas </a:t>
            </a:r>
            <a:r>
              <a:rPr lang="lt-LT" sz="1800" dirty="0" smtClean="0">
                <a:solidFill>
                  <a:schemeClr val="tx1">
                    <a:lumMod val="65000"/>
                    <a:lumOff val="35000"/>
                  </a:schemeClr>
                </a:solidFill>
              </a:rPr>
              <a:t>yra tokios pat svarbios, kaip gebėjimas skaityti ir rašyti. Taigi, mokymasis apie kompiuterius yra labai svarbus mūsų mokinių ateičiai. Tačiau SVARBIAUSIAS tikslas – naudojant technologijas DABAR išmokti</a:t>
            </a:r>
            <a:r>
              <a:rPr lang="en-GB" sz="1800" dirty="0" smtClean="0">
                <a:solidFill>
                  <a:schemeClr val="tx1">
                    <a:lumMod val="65000"/>
                    <a:lumOff val="35000"/>
                  </a:schemeClr>
                </a:solidFill>
              </a:rPr>
              <a:t> [</a:t>
            </a:r>
            <a:r>
              <a:rPr lang="en-GB" sz="1800" dirty="0" err="1" smtClean="0">
                <a:solidFill>
                  <a:schemeClr val="tx1">
                    <a:lumMod val="65000"/>
                    <a:lumOff val="35000"/>
                  </a:schemeClr>
                </a:solidFill>
              </a:rPr>
              <a:t>padaryti</a:t>
            </a:r>
            <a:r>
              <a:rPr lang="en-GB" sz="1800" dirty="0" smtClean="0">
                <a:solidFill>
                  <a:schemeClr val="tx1">
                    <a:lumMod val="65000"/>
                    <a:lumOff val="35000"/>
                  </a:schemeClr>
                </a:solidFill>
              </a:rPr>
              <a:t>]</a:t>
            </a:r>
            <a:r>
              <a:rPr lang="lt-LT" sz="1800" dirty="0" smtClean="0">
                <a:solidFill>
                  <a:schemeClr val="tx1">
                    <a:lumMod val="65000"/>
                    <a:lumOff val="35000"/>
                  </a:schemeClr>
                </a:solidFill>
              </a:rPr>
              <a:t> kitus dalykus.</a:t>
            </a:r>
            <a:endParaRPr lang="en-US" sz="1800" dirty="0" smtClean="0">
              <a:solidFill>
                <a:schemeClr val="tx1">
                  <a:lumMod val="65000"/>
                  <a:lumOff val="35000"/>
                </a:schemeClr>
              </a:solidFill>
            </a:endParaRPr>
          </a:p>
          <a:p>
            <a:endParaRPr lang="en-US" sz="1800" dirty="0"/>
          </a:p>
        </p:txBody>
      </p:sp>
      <p:sp>
        <p:nvSpPr>
          <p:cNvPr id="8" name="TextBox 7"/>
          <p:cNvSpPr txBox="1"/>
          <p:nvPr/>
        </p:nvSpPr>
        <p:spPr>
          <a:xfrm>
            <a:off x="7380312" y="4640237"/>
            <a:ext cx="1482522" cy="307777"/>
          </a:xfrm>
          <a:prstGeom prst="rect">
            <a:avLst/>
          </a:prstGeom>
          <a:noFill/>
        </p:spPr>
        <p:txBody>
          <a:bodyPr wrap="none" rtlCol="0">
            <a:spAutoFit/>
          </a:bodyPr>
          <a:lstStyle/>
          <a:p>
            <a:r>
              <a:rPr lang="lt-LT" sz="1400" i="1" dirty="0" err="1" smtClean="0">
                <a:solidFill>
                  <a:srgbClr val="002060"/>
                </a:solidFill>
                <a:latin typeface="+mj-lt"/>
              </a:rPr>
              <a:t>Gary</a:t>
            </a:r>
            <a:r>
              <a:rPr lang="lt-LT" sz="1400" i="1" dirty="0" smtClean="0">
                <a:solidFill>
                  <a:srgbClr val="002060"/>
                </a:solidFill>
                <a:latin typeface="+mj-lt"/>
              </a:rPr>
              <a:t> </a:t>
            </a:r>
            <a:r>
              <a:rPr lang="lt-LT" sz="1400" i="1" dirty="0" err="1" smtClean="0">
                <a:solidFill>
                  <a:srgbClr val="002060"/>
                </a:solidFill>
                <a:latin typeface="+mj-lt"/>
              </a:rPr>
              <a:t>Stager</a:t>
            </a:r>
            <a:r>
              <a:rPr lang="lt-LT" sz="1400" i="1" dirty="0" smtClean="0">
                <a:solidFill>
                  <a:srgbClr val="002060"/>
                </a:solidFill>
                <a:latin typeface="+mj-lt"/>
              </a:rPr>
              <a:t>, 2007</a:t>
            </a:r>
            <a:endParaRPr lang="en-US" i="1" dirty="0">
              <a:solidFill>
                <a:srgbClr val="002060"/>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322677" y="1791187"/>
            <a:ext cx="6571281"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6516216" y="1158548"/>
            <a:ext cx="2326278" cy="369332"/>
          </a:xfrm>
          <a:prstGeom prst="rect">
            <a:avLst/>
          </a:prstGeom>
          <a:noFill/>
        </p:spPr>
        <p:txBody>
          <a:bodyPr wrap="none" rtlCol="0">
            <a:spAutoFit/>
          </a:bodyPr>
          <a:lstStyle/>
          <a:p>
            <a:r>
              <a:rPr lang="lt-LT" b="1" dirty="0" smtClean="0">
                <a:solidFill>
                  <a:srgbClr val="002060"/>
                </a:solidFill>
              </a:rPr>
              <a:t>Komandinis darbas</a:t>
            </a:r>
            <a:endParaRPr lang="lt-LT" b="1" dirty="0">
              <a:solidFill>
                <a:srgbClr val="002060"/>
              </a:solidFill>
            </a:endParaRPr>
          </a:p>
        </p:txBody>
      </p:sp>
      <p:sp>
        <p:nvSpPr>
          <p:cNvPr id="9" name="TextBox 8"/>
          <p:cNvSpPr txBox="1"/>
          <p:nvPr/>
        </p:nvSpPr>
        <p:spPr>
          <a:xfrm>
            <a:off x="611560" y="1122298"/>
            <a:ext cx="2630966" cy="369332"/>
          </a:xfrm>
          <a:prstGeom prst="rect">
            <a:avLst/>
          </a:prstGeom>
          <a:noFill/>
        </p:spPr>
        <p:txBody>
          <a:bodyPr wrap="square" rtlCol="0">
            <a:spAutoFit/>
          </a:bodyPr>
          <a:lstStyle/>
          <a:p>
            <a:pPr algn="ctr"/>
            <a:r>
              <a:rPr lang="lt-LT" b="1" dirty="0">
                <a:solidFill>
                  <a:srgbClr val="002060"/>
                </a:solidFill>
              </a:rPr>
              <a:t>Individualus darbas</a:t>
            </a:r>
          </a:p>
        </p:txBody>
      </p:sp>
      <p:sp>
        <p:nvSpPr>
          <p:cNvPr id="10" name="Isosceles Triangle 9"/>
          <p:cNvSpPr/>
          <p:nvPr/>
        </p:nvSpPr>
        <p:spPr>
          <a:xfrm>
            <a:off x="4521800" y="1791187"/>
            <a:ext cx="232474" cy="480448"/>
          </a:xfrm>
          <a:prstGeom prst="triangle">
            <a:avLst/>
          </a:prstGeom>
          <a:solidFill>
            <a:srgbClr val="FFF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1" name="TextBox 10"/>
          <p:cNvSpPr txBox="1"/>
          <p:nvPr/>
        </p:nvSpPr>
        <p:spPr>
          <a:xfrm>
            <a:off x="4140336" y="4496890"/>
            <a:ext cx="1082348" cy="369332"/>
          </a:xfrm>
          <a:prstGeom prst="rect">
            <a:avLst/>
          </a:prstGeom>
          <a:noFill/>
        </p:spPr>
        <p:txBody>
          <a:bodyPr wrap="none" rtlCol="0">
            <a:spAutoFit/>
          </a:bodyPr>
          <a:lstStyle/>
          <a:p>
            <a:r>
              <a:rPr lang="lt-LT" dirty="0">
                <a:solidFill>
                  <a:schemeClr val="accent2">
                    <a:lumMod val="60000"/>
                    <a:lumOff val="40000"/>
                  </a:schemeClr>
                </a:solidFill>
              </a:rPr>
              <a:t>Kur link?</a:t>
            </a:r>
          </a:p>
        </p:txBody>
      </p:sp>
      <p:cxnSp>
        <p:nvCxnSpPr>
          <p:cNvPr id="12" name="Straight Arrow Connector 11"/>
          <p:cNvCxnSpPr/>
          <p:nvPr/>
        </p:nvCxnSpPr>
        <p:spPr>
          <a:xfrm>
            <a:off x="3207915" y="4299942"/>
            <a:ext cx="2880986" cy="0"/>
          </a:xfrm>
          <a:prstGeom prst="straightConnector1">
            <a:avLst/>
          </a:prstGeom>
          <a:ln w="76200">
            <a:solidFill>
              <a:srgbClr val="FF6600"/>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1322676" y="3355555"/>
            <a:ext cx="6571281" cy="0"/>
          </a:xfrm>
          <a:prstGeom prst="line">
            <a:avLst/>
          </a:prstGeom>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6660232" y="2573491"/>
            <a:ext cx="2322027" cy="646331"/>
          </a:xfrm>
          <a:prstGeom prst="rect">
            <a:avLst/>
          </a:prstGeom>
          <a:noFill/>
        </p:spPr>
        <p:txBody>
          <a:bodyPr wrap="square" rtlCol="0">
            <a:spAutoFit/>
          </a:bodyPr>
          <a:lstStyle/>
          <a:p>
            <a:pPr algn="ctr"/>
            <a:r>
              <a:rPr lang="lt-LT" b="1" dirty="0" smtClean="0">
                <a:solidFill>
                  <a:srgbClr val="C00000"/>
                </a:solidFill>
              </a:rPr>
              <a:t>Dalykinės kompetencijos</a:t>
            </a:r>
            <a:endParaRPr lang="lt-LT" b="1" dirty="0">
              <a:solidFill>
                <a:srgbClr val="C00000"/>
              </a:solidFill>
            </a:endParaRPr>
          </a:p>
        </p:txBody>
      </p:sp>
      <p:sp>
        <p:nvSpPr>
          <p:cNvPr id="15" name="TextBox 14"/>
          <p:cNvSpPr txBox="1"/>
          <p:nvPr/>
        </p:nvSpPr>
        <p:spPr>
          <a:xfrm>
            <a:off x="716896" y="2573491"/>
            <a:ext cx="2198920" cy="646331"/>
          </a:xfrm>
          <a:prstGeom prst="rect">
            <a:avLst/>
          </a:prstGeom>
          <a:noFill/>
        </p:spPr>
        <p:txBody>
          <a:bodyPr wrap="square" rtlCol="0">
            <a:spAutoFit/>
          </a:bodyPr>
          <a:lstStyle/>
          <a:p>
            <a:pPr algn="ctr"/>
            <a:r>
              <a:rPr lang="lt-LT" b="1" dirty="0" smtClean="0">
                <a:solidFill>
                  <a:srgbClr val="002060"/>
                </a:solidFill>
              </a:rPr>
              <a:t>Bendrosios kompetencijos</a:t>
            </a:r>
            <a:endParaRPr lang="lt-LT" b="1" dirty="0">
              <a:solidFill>
                <a:srgbClr val="002060"/>
              </a:solidFill>
            </a:endParaRPr>
          </a:p>
        </p:txBody>
      </p:sp>
      <p:sp>
        <p:nvSpPr>
          <p:cNvPr id="16" name="Isosceles Triangle 15"/>
          <p:cNvSpPr/>
          <p:nvPr/>
        </p:nvSpPr>
        <p:spPr>
          <a:xfrm>
            <a:off x="4521799" y="3355555"/>
            <a:ext cx="232474" cy="480448"/>
          </a:xfrm>
          <a:prstGeom prst="triangle">
            <a:avLst/>
          </a:prstGeom>
          <a:solidFill>
            <a:srgbClr val="FFF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7" name="TextBox 16"/>
          <p:cNvSpPr txBox="1"/>
          <p:nvPr/>
        </p:nvSpPr>
        <p:spPr>
          <a:xfrm>
            <a:off x="281354" y="263802"/>
            <a:ext cx="8525021" cy="369332"/>
          </a:xfrm>
          <a:prstGeom prst="rect">
            <a:avLst/>
          </a:prstGeom>
          <a:solidFill>
            <a:srgbClr val="FFF200"/>
          </a:solidFill>
        </p:spPr>
        <p:txBody>
          <a:bodyPr wrap="square" rtlCol="0">
            <a:spAutoFit/>
          </a:bodyPr>
          <a:lstStyle/>
          <a:p>
            <a:pPr algn="ctr"/>
            <a:r>
              <a:rPr lang="lt-LT" b="1" dirty="0" smtClean="0">
                <a:solidFill>
                  <a:srgbClr val="002060"/>
                </a:solidFill>
              </a:rPr>
              <a:t>Kompetencijos: Klausimai?</a:t>
            </a:r>
            <a:endParaRPr lang="lt-LT" b="1" dirty="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322677" y="1791187"/>
            <a:ext cx="6571281"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652120" y="1203598"/>
            <a:ext cx="3236784" cy="369332"/>
          </a:xfrm>
          <a:prstGeom prst="rect">
            <a:avLst/>
          </a:prstGeom>
          <a:noFill/>
        </p:spPr>
        <p:txBody>
          <a:bodyPr wrap="none" rtlCol="0">
            <a:spAutoFit/>
          </a:bodyPr>
          <a:lstStyle/>
          <a:p>
            <a:r>
              <a:rPr lang="lt-LT" b="1" dirty="0" smtClean="0">
                <a:solidFill>
                  <a:srgbClr val="002060"/>
                </a:solidFill>
              </a:rPr>
              <a:t>Skaitmeninės technologijos</a:t>
            </a:r>
            <a:endParaRPr lang="lt-LT" b="1" dirty="0">
              <a:solidFill>
                <a:srgbClr val="002060"/>
              </a:solidFill>
            </a:endParaRPr>
          </a:p>
        </p:txBody>
      </p:sp>
      <p:sp>
        <p:nvSpPr>
          <p:cNvPr id="9" name="TextBox 8"/>
          <p:cNvSpPr txBox="1"/>
          <p:nvPr/>
        </p:nvSpPr>
        <p:spPr>
          <a:xfrm>
            <a:off x="467544" y="987574"/>
            <a:ext cx="3024336" cy="646331"/>
          </a:xfrm>
          <a:prstGeom prst="rect">
            <a:avLst/>
          </a:prstGeom>
          <a:noFill/>
        </p:spPr>
        <p:txBody>
          <a:bodyPr wrap="square" rtlCol="0">
            <a:spAutoFit/>
          </a:bodyPr>
          <a:lstStyle/>
          <a:p>
            <a:pPr algn="ctr"/>
            <a:r>
              <a:rPr lang="lt-LT" b="1" dirty="0" smtClean="0">
                <a:solidFill>
                  <a:srgbClr val="002060"/>
                </a:solidFill>
              </a:rPr>
              <a:t>Rankinės / mechaninės technologijos</a:t>
            </a:r>
            <a:endParaRPr lang="lt-LT" b="1" dirty="0">
              <a:solidFill>
                <a:srgbClr val="002060"/>
              </a:solidFill>
            </a:endParaRPr>
          </a:p>
        </p:txBody>
      </p:sp>
      <p:sp>
        <p:nvSpPr>
          <p:cNvPr id="10" name="Isosceles Triangle 9"/>
          <p:cNvSpPr/>
          <p:nvPr/>
        </p:nvSpPr>
        <p:spPr>
          <a:xfrm>
            <a:off x="4521800" y="1791187"/>
            <a:ext cx="232474" cy="480448"/>
          </a:xfrm>
          <a:prstGeom prst="triangle">
            <a:avLst/>
          </a:prstGeom>
          <a:solidFill>
            <a:srgbClr val="FFF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1" name="TextBox 10"/>
          <p:cNvSpPr txBox="1"/>
          <p:nvPr/>
        </p:nvSpPr>
        <p:spPr>
          <a:xfrm>
            <a:off x="4140336" y="4496890"/>
            <a:ext cx="1082348" cy="369332"/>
          </a:xfrm>
          <a:prstGeom prst="rect">
            <a:avLst/>
          </a:prstGeom>
          <a:noFill/>
        </p:spPr>
        <p:txBody>
          <a:bodyPr wrap="none" rtlCol="0">
            <a:spAutoFit/>
          </a:bodyPr>
          <a:lstStyle/>
          <a:p>
            <a:r>
              <a:rPr lang="lt-LT" dirty="0">
                <a:solidFill>
                  <a:schemeClr val="accent2">
                    <a:lumMod val="60000"/>
                    <a:lumOff val="40000"/>
                  </a:schemeClr>
                </a:solidFill>
              </a:rPr>
              <a:t>Kur link?</a:t>
            </a:r>
          </a:p>
        </p:txBody>
      </p:sp>
      <p:cxnSp>
        <p:nvCxnSpPr>
          <p:cNvPr id="12" name="Straight Arrow Connector 11"/>
          <p:cNvCxnSpPr/>
          <p:nvPr/>
        </p:nvCxnSpPr>
        <p:spPr>
          <a:xfrm>
            <a:off x="3207915" y="4299942"/>
            <a:ext cx="2880986" cy="0"/>
          </a:xfrm>
          <a:prstGeom prst="straightConnector1">
            <a:avLst/>
          </a:prstGeom>
          <a:ln w="76200">
            <a:solidFill>
              <a:srgbClr val="FF6600"/>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1322676" y="3355555"/>
            <a:ext cx="6571281" cy="0"/>
          </a:xfrm>
          <a:prstGeom prst="line">
            <a:avLst/>
          </a:prstGeom>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5796136" y="2573491"/>
            <a:ext cx="3186123" cy="646331"/>
          </a:xfrm>
          <a:prstGeom prst="rect">
            <a:avLst/>
          </a:prstGeom>
          <a:noFill/>
        </p:spPr>
        <p:txBody>
          <a:bodyPr wrap="square" rtlCol="0">
            <a:spAutoFit/>
          </a:bodyPr>
          <a:lstStyle/>
          <a:p>
            <a:pPr algn="ctr"/>
            <a:r>
              <a:rPr lang="lt-LT" b="1" dirty="0" smtClean="0">
                <a:solidFill>
                  <a:srgbClr val="002060"/>
                </a:solidFill>
              </a:rPr>
              <a:t>Inovacijos, skaitmeninės gamybos technologijos</a:t>
            </a:r>
            <a:endParaRPr lang="lt-LT" b="1" dirty="0">
              <a:solidFill>
                <a:srgbClr val="002060"/>
              </a:solidFill>
            </a:endParaRPr>
          </a:p>
        </p:txBody>
      </p:sp>
      <p:sp>
        <p:nvSpPr>
          <p:cNvPr id="15" name="TextBox 14"/>
          <p:cNvSpPr txBox="1"/>
          <p:nvPr/>
        </p:nvSpPr>
        <p:spPr>
          <a:xfrm>
            <a:off x="755576" y="2571750"/>
            <a:ext cx="2198920" cy="646331"/>
          </a:xfrm>
          <a:prstGeom prst="rect">
            <a:avLst/>
          </a:prstGeom>
          <a:noFill/>
        </p:spPr>
        <p:txBody>
          <a:bodyPr wrap="square" rtlCol="0">
            <a:spAutoFit/>
          </a:bodyPr>
          <a:lstStyle/>
          <a:p>
            <a:pPr algn="ctr"/>
            <a:r>
              <a:rPr lang="lt-LT" b="1" dirty="0" smtClean="0">
                <a:solidFill>
                  <a:srgbClr val="002060"/>
                </a:solidFill>
              </a:rPr>
              <a:t>Tradiciniai amatai ir technologijos</a:t>
            </a:r>
            <a:endParaRPr lang="lt-LT" b="1" dirty="0">
              <a:solidFill>
                <a:srgbClr val="002060"/>
              </a:solidFill>
            </a:endParaRPr>
          </a:p>
        </p:txBody>
      </p:sp>
      <p:sp>
        <p:nvSpPr>
          <p:cNvPr id="16" name="Isosceles Triangle 15"/>
          <p:cNvSpPr/>
          <p:nvPr/>
        </p:nvSpPr>
        <p:spPr>
          <a:xfrm>
            <a:off x="4521799" y="3355555"/>
            <a:ext cx="232474" cy="480448"/>
          </a:xfrm>
          <a:prstGeom prst="triangle">
            <a:avLst/>
          </a:prstGeom>
          <a:solidFill>
            <a:srgbClr val="FFF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7" name="TextBox 16"/>
          <p:cNvSpPr txBox="1"/>
          <p:nvPr/>
        </p:nvSpPr>
        <p:spPr>
          <a:xfrm>
            <a:off x="281354" y="263802"/>
            <a:ext cx="8525021" cy="369332"/>
          </a:xfrm>
          <a:prstGeom prst="rect">
            <a:avLst/>
          </a:prstGeom>
          <a:solidFill>
            <a:srgbClr val="FFF200"/>
          </a:solidFill>
        </p:spPr>
        <p:txBody>
          <a:bodyPr wrap="square" rtlCol="0">
            <a:spAutoFit/>
          </a:bodyPr>
          <a:lstStyle/>
          <a:p>
            <a:pPr algn="ctr"/>
            <a:r>
              <a:rPr lang="lt-LT" b="1" dirty="0" smtClean="0">
                <a:solidFill>
                  <a:srgbClr val="002060"/>
                </a:solidFill>
              </a:rPr>
              <a:t>Turinys: Klausimai?</a:t>
            </a:r>
            <a:endParaRPr lang="lt-LT" b="1"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3572"/>
            <a:ext cx="7772400" cy="1102519"/>
          </a:xfrm>
        </p:spPr>
        <p:txBody>
          <a:bodyPr/>
          <a:lstStyle/>
          <a:p>
            <a:r>
              <a:rPr lang="lt-LT" sz="2800" i="1" dirty="0" smtClean="0">
                <a:solidFill>
                  <a:srgbClr val="002060"/>
                </a:solidFill>
                <a:latin typeface="Garamond" pitchFamily="18" charset="0"/>
              </a:rPr>
              <a:t>„</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Ypač</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svarbu</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pasiekti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visuotinį</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supratimą</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jei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norime</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kurti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ateitį</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kuri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atspindėtų</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mūsų</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bendrus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tikslus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ir</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vertybes</a:t>
            </a:r>
            <a:r>
              <a:rPr lang="lt-LT" sz="2800" i="1" dirty="0" smtClean="0">
                <a:solidFill>
                  <a:srgbClr val="002060"/>
                </a:solidFill>
                <a:latin typeface="Garamond" pitchFamily="18" charset="0"/>
              </a:rPr>
              <a:t>“</a:t>
            </a:r>
            <a:endParaRPr lang="lt-LT" sz="2800" i="1" dirty="0">
              <a:solidFill>
                <a:srgbClr val="002060"/>
              </a:solidFill>
              <a:latin typeface="Garamond" pitchFamily="18" charset="0"/>
            </a:endParaRPr>
          </a:p>
        </p:txBody>
      </p:sp>
      <p:sp>
        <p:nvSpPr>
          <p:cNvPr id="5" name="Subtitle 4"/>
          <p:cNvSpPr>
            <a:spLocks noGrp="1"/>
          </p:cNvSpPr>
          <p:nvPr>
            <p:ph type="subTitle" idx="1"/>
          </p:nvPr>
        </p:nvSpPr>
        <p:spPr>
          <a:xfrm>
            <a:off x="1371600" y="3200400"/>
            <a:ext cx="6400800" cy="1314450"/>
          </a:xfrm>
        </p:spPr>
        <p:txBody>
          <a:bodyPr/>
          <a:lstStyle/>
          <a:p>
            <a:r>
              <a:rPr lang="en-US" sz="1600" i="1" dirty="0" smtClean="0">
                <a:solidFill>
                  <a:schemeClr val="bg1">
                    <a:lumMod val="65000"/>
                  </a:schemeClr>
                </a:solidFill>
              </a:rPr>
              <a:t>Klaus Schwab</a:t>
            </a:r>
            <a:endParaRPr lang="lt-LT"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sz="1800" dirty="0" err="1" smtClean="0"/>
              <a:t>Autonomin</a:t>
            </a:r>
            <a:r>
              <a:rPr lang="lt-LT" sz="1800" dirty="0" smtClean="0"/>
              <a:t>ės transporto priemonės, </a:t>
            </a:r>
            <a:r>
              <a:rPr lang="en-US" sz="1800" dirty="0" smtClean="0"/>
              <a:t>3D </a:t>
            </a:r>
            <a:r>
              <a:rPr lang="en-US" sz="1800" dirty="0" err="1" smtClean="0"/>
              <a:t>spausdintuvai</a:t>
            </a:r>
            <a:r>
              <a:rPr lang="lt-LT" sz="1800" dirty="0" smtClean="0"/>
              <a:t>, p</a:t>
            </a:r>
            <a:r>
              <a:rPr lang="en-US" sz="1800" dirty="0" err="1" smtClean="0"/>
              <a:t>ažangioji</a:t>
            </a:r>
            <a:r>
              <a:rPr lang="en-US" sz="1800" dirty="0" smtClean="0"/>
              <a:t> </a:t>
            </a:r>
            <a:r>
              <a:rPr lang="en-US" sz="1800" dirty="0" err="1" smtClean="0"/>
              <a:t>robotika</a:t>
            </a:r>
            <a:r>
              <a:rPr lang="lt-LT" sz="1800" dirty="0" smtClean="0"/>
              <a:t>, n</a:t>
            </a:r>
            <a:r>
              <a:rPr lang="en-US" sz="1800" dirty="0" err="1" smtClean="0"/>
              <a:t>aujosios</a:t>
            </a:r>
            <a:r>
              <a:rPr lang="en-US" sz="1800" dirty="0" smtClean="0"/>
              <a:t> </a:t>
            </a:r>
            <a:r>
              <a:rPr lang="en-US" sz="1800" dirty="0" err="1" smtClean="0"/>
              <a:t>medžiagos</a:t>
            </a:r>
            <a:r>
              <a:rPr lang="lt-LT" sz="1800" dirty="0" smtClean="0"/>
              <a:t>, daiktų internetas, </a:t>
            </a:r>
            <a:r>
              <a:rPr lang="en-US" sz="1800" dirty="0" err="1" smtClean="0"/>
              <a:t>aktyvuoti</a:t>
            </a:r>
            <a:r>
              <a:rPr lang="en-US" sz="1800" dirty="0" smtClean="0"/>
              <a:t> </a:t>
            </a:r>
            <a:r>
              <a:rPr lang="en-US" sz="1800" dirty="0" err="1" smtClean="0"/>
              <a:t>ir</a:t>
            </a:r>
            <a:r>
              <a:rPr lang="en-US" sz="1800" dirty="0" smtClean="0"/>
              <a:t> </a:t>
            </a:r>
            <a:r>
              <a:rPr lang="en-US" sz="1800" dirty="0" err="1" smtClean="0"/>
              <a:t>redaguoti</a:t>
            </a:r>
            <a:r>
              <a:rPr lang="lt-LT" sz="1800" dirty="0" smtClean="0"/>
              <a:t> g</a:t>
            </a:r>
            <a:r>
              <a:rPr lang="en-US" sz="1800" dirty="0" err="1" smtClean="0"/>
              <a:t>enai</a:t>
            </a:r>
            <a:r>
              <a:rPr lang="en-US" sz="1800" dirty="0" smtClean="0"/>
              <a:t>, </a:t>
            </a:r>
            <a:r>
              <a:rPr lang="en-US" sz="1800" dirty="0" err="1" smtClean="0"/>
              <a:t>sintetinė</a:t>
            </a:r>
            <a:r>
              <a:rPr lang="en-US" sz="1800" dirty="0" smtClean="0"/>
              <a:t> </a:t>
            </a:r>
            <a:r>
              <a:rPr lang="en-US" sz="1800" dirty="0" err="1" smtClean="0"/>
              <a:t>biologija</a:t>
            </a:r>
            <a:r>
              <a:rPr lang="lt-LT" sz="1800" dirty="0" smtClean="0"/>
              <a:t>, biospausdinimas ir t.t.</a:t>
            </a:r>
            <a:r>
              <a:rPr lang="en-US" sz="1800" dirty="0" smtClean="0"/>
              <a:t> </a:t>
            </a:r>
          </a:p>
          <a:p>
            <a:endParaRPr lang="en-US" dirty="0"/>
          </a:p>
        </p:txBody>
      </p:sp>
      <p:sp>
        <p:nvSpPr>
          <p:cNvPr id="5" name="Title 3"/>
          <p:cNvSpPr>
            <a:spLocks noGrp="1"/>
          </p:cNvSpPr>
          <p:nvPr>
            <p:ph type="ctrTitle"/>
          </p:nvPr>
        </p:nvSpPr>
        <p:spPr/>
        <p:txBody>
          <a:bodyPr/>
          <a:lstStyle/>
          <a:p>
            <a:r>
              <a:rPr lang="en-US" dirty="0" smtClean="0">
                <a:solidFill>
                  <a:schemeClr val="accent2">
                    <a:lumMod val="75000"/>
                  </a:schemeClr>
                </a:solidFill>
              </a:rPr>
              <a:t>Industry 4.0</a:t>
            </a:r>
            <a:endParaRPr lang="en-US"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85800" y="1131590"/>
            <a:ext cx="7772400" cy="2790800"/>
          </a:xfrm>
          <a:prstGeom prst="rect">
            <a:avLst/>
          </a:prstGeom>
        </p:spPr>
        <p:txBody>
          <a:bodyPr/>
          <a:lstStyle/>
          <a:p>
            <a:pPr lvl="0" algn="ctr" eaLnBrk="1" hangingPunct="1">
              <a:defRPr/>
            </a:pPr>
            <a:r>
              <a:rPr lang="en-US" sz="2800" i="1" dirty="0" err="1" smtClean="0">
                <a:solidFill>
                  <a:srgbClr val="002060"/>
                </a:solidFill>
                <a:latin typeface="Times New Roman" pitchFamily="18" charset="0"/>
                <a:cs typeface="Times New Roman" pitchFamily="18" charset="0"/>
              </a:rPr>
              <a:t>Ypač</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svarbu</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pasiekti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visuotinį</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supratimą</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jei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norime</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kurti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ateitį</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kuri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atspindėtų</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mūsų</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bendrus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tikslus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ir</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vertybes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Mes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visi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turime</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suvokti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kaip</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technologijos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keičia</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mūsų</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ir</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ateities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kartų</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gyvenimą</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kaip</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jos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transformuoja</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ekonomines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socialines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kultūrines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sąlygas</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bei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aplinką</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kurioje</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egzistuojame</a:t>
            </a:r>
            <a:r>
              <a:rPr lang="en-US" sz="2800" i="1" dirty="0" smtClean="0">
                <a:solidFill>
                  <a:srgbClr val="002060"/>
                </a:solidFill>
                <a:latin typeface="Times New Roman" pitchFamily="18" charset="0"/>
                <a:cs typeface="Times New Roman" pitchFamily="18" charset="0"/>
              </a:rPr>
              <a:t>. </a:t>
            </a:r>
            <a:endParaRPr kumimoji="0" lang="lt-LT" sz="4400" b="0" i="1"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5" name="Subtitle 4"/>
          <p:cNvSpPr txBox="1">
            <a:spLocks/>
          </p:cNvSpPr>
          <p:nvPr/>
        </p:nvSpPr>
        <p:spPr>
          <a:xfrm>
            <a:off x="755576" y="3972694"/>
            <a:ext cx="7560840" cy="609600"/>
          </a:xfrm>
          <a:prstGeom prst="rect">
            <a:avLst/>
          </a:prstGeom>
        </p:spPr>
        <p:txBody>
          <a:bodyPr/>
          <a:lstStyle/>
          <a:p>
            <a:pPr marL="342900" lvl="0" indent="-342900" algn="ctr">
              <a:spcBef>
                <a:spcPct val="20000"/>
              </a:spcBef>
              <a:defRPr/>
            </a:pPr>
            <a:r>
              <a:rPr lang="en-US" sz="1600" i="1" dirty="0" smtClean="0">
                <a:solidFill>
                  <a:schemeClr val="bg1">
                    <a:lumMod val="65000"/>
                  </a:schemeClr>
                </a:solidFill>
                <a:latin typeface="+mn-lt"/>
              </a:rPr>
              <a:t>Klaus Schwab</a:t>
            </a:r>
            <a:r>
              <a:rPr lang="lt-LT" sz="1600" i="1" dirty="0" smtClean="0">
                <a:solidFill>
                  <a:schemeClr val="bg1">
                    <a:lumMod val="65000"/>
                  </a:schemeClr>
                </a:solidFill>
                <a:latin typeface="+mn-lt"/>
              </a:rPr>
              <a:t>, Pasaulio ekonomikos forumo įkūrėjas ir vykdomasis pirmininkas</a:t>
            </a:r>
            <a:endParaRPr kumimoji="0" lang="lt-LT" sz="1600" b="0" i="1"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accent5">
                    <a:lumMod val="50000"/>
                  </a:schemeClr>
                </a:solidFill>
              </a:rPr>
              <a:t>STE(A)M </a:t>
            </a:r>
            <a:r>
              <a:rPr lang="en-GB" dirty="0" err="1" smtClean="0">
                <a:solidFill>
                  <a:schemeClr val="accent5">
                    <a:lumMod val="50000"/>
                  </a:schemeClr>
                </a:solidFill>
              </a:rPr>
              <a:t>samprata</a:t>
            </a:r>
            <a:endParaRPr lang="en-US" dirty="0">
              <a:solidFill>
                <a:schemeClr val="accent5">
                  <a:lumMod val="50000"/>
                </a:schemeClr>
              </a:solidFill>
            </a:endParaRPr>
          </a:p>
        </p:txBody>
      </p:sp>
      <p:sp>
        <p:nvSpPr>
          <p:cNvPr id="5" name="Text Placeholder 4"/>
          <p:cNvSpPr>
            <a:spLocks noGrp="1"/>
          </p:cNvSpPr>
          <p:nvPr>
            <p:ph type="body" idx="1"/>
          </p:nvPr>
        </p:nvSpPr>
        <p:spPr/>
        <p:txBody>
          <a:bodyPr/>
          <a:lstStyle/>
          <a:p>
            <a:r>
              <a:rPr lang="en-GB" dirty="0" smtClean="0"/>
              <a:t>STE</a:t>
            </a:r>
            <a:r>
              <a:rPr lang="lt-LT" dirty="0" smtClean="0"/>
              <a:t>(</a:t>
            </a:r>
            <a:r>
              <a:rPr lang="en-GB" dirty="0" smtClean="0"/>
              <a:t>A</a:t>
            </a:r>
            <a:r>
              <a:rPr lang="lt-LT" dirty="0" smtClean="0"/>
              <a:t>)</a:t>
            </a:r>
            <a:r>
              <a:rPr lang="en-GB" dirty="0" smtClean="0"/>
              <a:t>M </a:t>
            </a:r>
            <a:r>
              <a:rPr lang="en-GB" dirty="0" err="1" smtClean="0"/>
              <a:t>ugdymo</a:t>
            </a:r>
            <a:r>
              <a:rPr lang="en-GB" dirty="0" smtClean="0"/>
              <a:t> </a:t>
            </a:r>
            <a:r>
              <a:rPr lang="en-GB" dirty="0" err="1" smtClean="0"/>
              <a:t>akcentai</a:t>
            </a:r>
            <a:r>
              <a:rPr lang="lt-LT" dirty="0" smtClean="0"/>
              <a:t> (1)</a:t>
            </a:r>
            <a:endParaRPr lang="en-US" dirty="0" smtClean="0"/>
          </a:p>
        </p:txBody>
      </p:sp>
      <p:sp>
        <p:nvSpPr>
          <p:cNvPr id="6" name="TextBox 5"/>
          <p:cNvSpPr txBox="1"/>
          <p:nvPr/>
        </p:nvSpPr>
        <p:spPr>
          <a:xfrm>
            <a:off x="714348" y="4071948"/>
            <a:ext cx="7358114" cy="369332"/>
          </a:xfrm>
          <a:prstGeom prst="rect">
            <a:avLst/>
          </a:prstGeom>
          <a:noFill/>
        </p:spPr>
        <p:txBody>
          <a:bodyPr wrap="square" rtlCol="0">
            <a:spAutoFit/>
          </a:bodyPr>
          <a:lstStyle/>
          <a:p>
            <a:r>
              <a:rPr lang="en-GB" i="1" dirty="0" err="1" smtClean="0">
                <a:solidFill>
                  <a:schemeClr val="accent2">
                    <a:lumMod val="60000"/>
                    <a:lumOff val="40000"/>
                  </a:schemeClr>
                </a:solidFill>
                <a:latin typeface="+mn-lt"/>
                <a:cs typeface="Times New Roman" pitchFamily="18" charset="0"/>
              </a:rPr>
              <a:t>Kaip</a:t>
            </a:r>
            <a:r>
              <a:rPr lang="en-GB" i="1" dirty="0" smtClean="0">
                <a:solidFill>
                  <a:schemeClr val="accent2">
                    <a:lumMod val="60000"/>
                    <a:lumOff val="40000"/>
                  </a:schemeClr>
                </a:solidFill>
                <a:latin typeface="+mn-lt"/>
                <a:cs typeface="Times New Roman" pitchFamily="18" charset="0"/>
              </a:rPr>
              <a:t> </a:t>
            </a:r>
            <a:r>
              <a:rPr lang="en-GB" i="1" dirty="0" err="1" smtClean="0">
                <a:solidFill>
                  <a:schemeClr val="accent2">
                    <a:lumMod val="60000"/>
                    <a:lumOff val="40000"/>
                  </a:schemeClr>
                </a:solidFill>
                <a:latin typeface="+mn-lt"/>
                <a:cs typeface="Times New Roman" pitchFamily="18" charset="0"/>
              </a:rPr>
              <a:t>suprantame</a:t>
            </a:r>
            <a:r>
              <a:rPr lang="en-GB" i="1" dirty="0" smtClean="0">
                <a:solidFill>
                  <a:schemeClr val="accent2">
                    <a:lumMod val="60000"/>
                    <a:lumOff val="40000"/>
                  </a:schemeClr>
                </a:solidFill>
                <a:latin typeface="+mn-lt"/>
                <a:cs typeface="Times New Roman" pitchFamily="18" charset="0"/>
              </a:rPr>
              <a:t> STEM?</a:t>
            </a:r>
            <a:endParaRPr lang="en-US" dirty="0">
              <a:solidFill>
                <a:schemeClr val="accent2">
                  <a:lumMod val="60000"/>
                  <a:lumOff val="40000"/>
                </a:scheme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solidFill>
                  <a:schemeClr val="accent5">
                    <a:lumMod val="50000"/>
                  </a:schemeClr>
                </a:solidFill>
              </a:rPr>
              <a:t>STEM</a:t>
            </a:r>
            <a:endParaRPr lang="en-US" dirty="0">
              <a:solidFill>
                <a:schemeClr val="accent5">
                  <a:lumMod val="50000"/>
                </a:schemeClr>
              </a:solidFill>
            </a:endParaRPr>
          </a:p>
        </p:txBody>
      </p:sp>
      <p:graphicFrame>
        <p:nvGraphicFramePr>
          <p:cNvPr id="4" name="Content Placeholder 3"/>
          <p:cNvGraphicFramePr>
            <a:graphicFrameLocks noGrp="1"/>
          </p:cNvGraphicFramePr>
          <p:nvPr>
            <p:ph idx="1"/>
          </p:nvPr>
        </p:nvGraphicFramePr>
        <p:xfrm>
          <a:off x="755576" y="1299438"/>
          <a:ext cx="7704856" cy="3144520"/>
        </p:xfrm>
        <a:graphic>
          <a:graphicData uri="http://schemas.openxmlformats.org/drawingml/2006/table">
            <a:tbl>
              <a:tblPr firstRow="1" bandRow="1">
                <a:tableStyleId>{00A15C55-8517-42AA-B614-E9B94910E393}</a:tableStyleId>
              </a:tblPr>
              <a:tblGrid>
                <a:gridCol w="1926214"/>
                <a:gridCol w="1926214"/>
                <a:gridCol w="1926214"/>
                <a:gridCol w="1926214"/>
              </a:tblGrid>
              <a:tr h="370840">
                <a:tc>
                  <a:txBody>
                    <a:bodyPr/>
                    <a:lstStyle/>
                    <a:p>
                      <a:pPr algn="ctr"/>
                      <a:r>
                        <a:rPr lang="lt-LT" dirty="0" smtClean="0"/>
                        <a:t>Gamtos mokslai</a:t>
                      </a:r>
                      <a:endParaRPr lang="en-US" dirty="0"/>
                    </a:p>
                  </a:txBody>
                  <a:tcPr anchor="ctr"/>
                </a:tc>
                <a:tc>
                  <a:txBody>
                    <a:bodyPr/>
                    <a:lstStyle/>
                    <a:p>
                      <a:pPr algn="ctr"/>
                      <a:r>
                        <a:rPr lang="lt-LT" dirty="0" smtClean="0"/>
                        <a:t>Technologijos</a:t>
                      </a:r>
                      <a:endParaRPr lang="en-US" dirty="0"/>
                    </a:p>
                  </a:txBody>
                  <a:tcPr anchor="ctr"/>
                </a:tc>
                <a:tc>
                  <a:txBody>
                    <a:bodyPr/>
                    <a:lstStyle/>
                    <a:p>
                      <a:pPr algn="ctr"/>
                      <a:r>
                        <a:rPr lang="lt-LT" dirty="0" smtClean="0"/>
                        <a:t>Inžinerija</a:t>
                      </a:r>
                      <a:endParaRPr lang="en-US" dirty="0"/>
                    </a:p>
                  </a:txBody>
                  <a:tcPr anchor="ctr"/>
                </a:tc>
                <a:tc>
                  <a:txBody>
                    <a:bodyPr/>
                    <a:lstStyle/>
                    <a:p>
                      <a:pPr algn="ctr"/>
                      <a:r>
                        <a:rPr lang="lt-LT" dirty="0" smtClean="0"/>
                        <a:t>Matematika</a:t>
                      </a:r>
                      <a:endParaRPr lang="en-US" dirty="0"/>
                    </a:p>
                  </a:txBody>
                  <a:tcPr anchor="ctr"/>
                </a:tc>
              </a:tr>
              <a:tr h="370840">
                <a:tc>
                  <a:txBody>
                    <a:bodyPr/>
                    <a:lstStyle/>
                    <a:p>
                      <a:pPr>
                        <a:lnSpc>
                          <a:spcPct val="200000"/>
                        </a:lnSpc>
                        <a:buFont typeface="Arial" pitchFamily="34" charset="0"/>
                        <a:buChar char="•"/>
                      </a:pPr>
                      <a:r>
                        <a:rPr lang="lt-LT" sz="1600" dirty="0" smtClean="0"/>
                        <a:t> Biologija</a:t>
                      </a:r>
                    </a:p>
                    <a:p>
                      <a:pPr>
                        <a:lnSpc>
                          <a:spcPct val="200000"/>
                        </a:lnSpc>
                        <a:buFont typeface="Arial" pitchFamily="34" charset="0"/>
                        <a:buChar char="•"/>
                      </a:pPr>
                      <a:r>
                        <a:rPr lang="lt-LT" sz="1600" dirty="0" smtClean="0"/>
                        <a:t> Chemija</a:t>
                      </a:r>
                    </a:p>
                    <a:p>
                      <a:pPr>
                        <a:lnSpc>
                          <a:spcPct val="200000"/>
                        </a:lnSpc>
                        <a:buFont typeface="Arial" pitchFamily="34" charset="0"/>
                        <a:buChar char="•"/>
                      </a:pPr>
                      <a:r>
                        <a:rPr lang="lt-LT" sz="1600" dirty="0" smtClean="0"/>
                        <a:t> Fizika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t-LT" sz="1600" dirty="0" smtClean="0"/>
                        <a:t> </a:t>
                      </a:r>
                      <a:r>
                        <a:rPr lang="en-GB" sz="1600" dirty="0" err="1" smtClean="0"/>
                        <a:t>Projektavimas</a:t>
                      </a:r>
                      <a:endParaRPr lang="lt-LT"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t-LT" sz="1600" dirty="0" smtClean="0"/>
                        <a:t> Informacija ir jos apdorojimas</a:t>
                      </a:r>
                      <a:endParaRPr lang="en-GB"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 </a:t>
                      </a:r>
                      <a:r>
                        <a:rPr lang="en-GB" sz="1600" dirty="0" err="1" smtClean="0"/>
                        <a:t>Skaitmenizacija</a:t>
                      </a:r>
                      <a:endParaRPr lang="en-GB"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 </a:t>
                      </a:r>
                      <a:r>
                        <a:rPr lang="lt-LT" sz="1600" dirty="0" smtClean="0"/>
                        <a:t>Medžiagos ir jų pažinimas</a:t>
                      </a:r>
                      <a:endParaRPr lang="en-US" sz="1600" dirty="0" smtClean="0"/>
                    </a:p>
                    <a:p>
                      <a:pPr>
                        <a:buFont typeface="Arial" pitchFamily="34" charset="0"/>
                        <a:buChar char="•"/>
                      </a:pPr>
                      <a:r>
                        <a:rPr lang="lt-LT" sz="1600" dirty="0" smtClean="0"/>
                        <a:t> Gamybos technologijos</a:t>
                      </a:r>
                      <a:endParaRPr lang="en-GB" sz="1600" dirty="0" smtClean="0"/>
                    </a:p>
                    <a:p>
                      <a:pPr>
                        <a:buFont typeface="Arial" pitchFamily="34" charset="0"/>
                        <a:buChar char="•"/>
                      </a:pPr>
                      <a:r>
                        <a:rPr lang="en-GB" sz="1600" dirty="0" smtClean="0"/>
                        <a:t> </a:t>
                      </a:r>
                      <a:r>
                        <a:rPr lang="en-GB" sz="1600" dirty="0" err="1" smtClean="0"/>
                        <a:t>Skaitmenin</a:t>
                      </a:r>
                      <a:r>
                        <a:rPr lang="lt-LT" sz="1600" dirty="0" smtClean="0"/>
                        <a:t>ės</a:t>
                      </a:r>
                      <a:r>
                        <a:rPr lang="lt-LT" sz="1600" baseline="0" dirty="0" smtClean="0"/>
                        <a:t> gamybos technologijos</a:t>
                      </a:r>
                      <a:endParaRPr lang="lt-LT"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t-LT" sz="1600" b="0" dirty="0" smtClean="0"/>
                        <a:t> </a:t>
                      </a:r>
                      <a:r>
                        <a:rPr lang="lt-LT" sz="1600" b="0" i="0" kern="1200" dirty="0" smtClean="0">
                          <a:solidFill>
                            <a:schemeClr val="dk1"/>
                          </a:solidFill>
                          <a:latin typeface="+mn-lt"/>
                          <a:ea typeface="+mn-ea"/>
                          <a:cs typeface="+mn-cs"/>
                        </a:rPr>
                        <a:t>Statybinių konstrukcijų ir gaminių inžinerija</a:t>
                      </a:r>
                      <a:endParaRPr lang="lt-LT" sz="1600" dirty="0" smtClean="0"/>
                    </a:p>
                    <a:p>
                      <a:pPr>
                        <a:buFont typeface="Arial" pitchFamily="34" charset="0"/>
                        <a:buChar char="•"/>
                      </a:pPr>
                      <a:r>
                        <a:rPr lang="lt-LT" sz="1600" dirty="0" smtClean="0"/>
                        <a:t> Mechanikos inžinerija</a:t>
                      </a:r>
                    </a:p>
                    <a:p>
                      <a:pPr>
                        <a:buFont typeface="Arial" pitchFamily="34" charset="0"/>
                        <a:buChar char="•"/>
                      </a:pPr>
                      <a:r>
                        <a:rPr lang="en-GB" sz="1600" dirty="0" smtClean="0"/>
                        <a:t> </a:t>
                      </a:r>
                      <a:r>
                        <a:rPr lang="lt-LT" sz="1600" dirty="0" smtClean="0"/>
                        <a:t>Elektronikos inžinerija</a:t>
                      </a:r>
                    </a:p>
                    <a:p>
                      <a:pPr>
                        <a:buFont typeface="Arial" pitchFamily="34" charset="0"/>
                        <a:buChar char="•"/>
                      </a:pPr>
                      <a:r>
                        <a:rPr lang="en-GB" sz="1600" dirty="0" smtClean="0"/>
                        <a:t> </a:t>
                      </a:r>
                      <a:r>
                        <a:rPr lang="lt-LT" sz="1600" dirty="0" smtClean="0"/>
                        <a:t>Robotika ir mechatronika</a:t>
                      </a:r>
                    </a:p>
                    <a:p>
                      <a:pPr>
                        <a:buFont typeface="Arial" pitchFamily="34" charset="0"/>
                        <a:buChar char="•"/>
                      </a:pPr>
                      <a:r>
                        <a:rPr lang="lt-LT" sz="1600" dirty="0" smtClean="0"/>
                        <a:t> Kitos inžinerijos  sritys</a:t>
                      </a:r>
                      <a:endParaRPr lang="en-US" sz="1600" dirty="0"/>
                    </a:p>
                  </a:txBody>
                  <a:tcPr/>
                </a:tc>
                <a:tc>
                  <a:txBody>
                    <a:bodyPr/>
                    <a:lstStyle/>
                    <a:p>
                      <a:pPr>
                        <a:buFont typeface="Arial" pitchFamily="34" charset="0"/>
                        <a:buChar char="•"/>
                      </a:pPr>
                      <a:r>
                        <a:rPr lang="lt-LT" sz="1600" dirty="0" smtClean="0"/>
                        <a:t> Matematika</a:t>
                      </a:r>
                    </a:p>
                    <a:p>
                      <a:pPr>
                        <a:buFont typeface="Arial" pitchFamily="34" charset="0"/>
                        <a:buChar char="•"/>
                      </a:pPr>
                      <a:r>
                        <a:rPr lang="lt-LT" sz="1600" dirty="0" smtClean="0"/>
                        <a:t> Geometrija</a:t>
                      </a:r>
                    </a:p>
                    <a:p>
                      <a:pPr>
                        <a:buFont typeface="Arial" pitchFamily="34" charset="0"/>
                        <a:buChar char="•"/>
                      </a:pPr>
                      <a:r>
                        <a:rPr lang="lt-LT" sz="1600" dirty="0" smtClean="0"/>
                        <a:t> Statistika</a:t>
                      </a:r>
                    </a:p>
                    <a:p>
                      <a:pPr>
                        <a:buFont typeface="Arial" pitchFamily="34" charset="0"/>
                        <a:buChar char="•"/>
                      </a:pPr>
                      <a:r>
                        <a:rPr lang="lt-LT" sz="1600" dirty="0" smtClean="0"/>
                        <a:t> Matematinis mąstymas</a:t>
                      </a:r>
                    </a:p>
                    <a:p>
                      <a:pPr>
                        <a:buFont typeface="Arial" pitchFamily="34" charset="0"/>
                        <a:buChar char="•"/>
                      </a:pPr>
                      <a:r>
                        <a:rPr lang="lt-LT" sz="1600" dirty="0" smtClean="0"/>
                        <a:t> Informacinis mąstymas</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5661" y="514353"/>
            <a:ext cx="2534668" cy="769441"/>
          </a:xfrm>
          <a:prstGeom prst="rect">
            <a:avLst/>
          </a:prstGeom>
          <a:noFill/>
        </p:spPr>
        <p:txBody>
          <a:bodyPr wrap="none" rtlCol="0">
            <a:spAutoFit/>
          </a:bodyPr>
          <a:lstStyle/>
          <a:p>
            <a:r>
              <a:rPr lang="lt-LT" sz="4400" b="1" dirty="0" smtClean="0">
                <a:solidFill>
                  <a:schemeClr val="accent6">
                    <a:lumMod val="75000"/>
                  </a:schemeClr>
                </a:solidFill>
              </a:rPr>
              <a:t>S</a:t>
            </a:r>
            <a:r>
              <a:rPr lang="lt-LT" sz="4400" b="1" dirty="0" smtClean="0">
                <a:solidFill>
                  <a:schemeClr val="bg1">
                    <a:lumMod val="85000"/>
                  </a:schemeClr>
                </a:solidFill>
              </a:rPr>
              <a:t>TE</a:t>
            </a:r>
            <a:r>
              <a:rPr lang="lt-LT" sz="4400" dirty="0" smtClean="0">
                <a:solidFill>
                  <a:schemeClr val="bg1">
                    <a:lumMod val="85000"/>
                  </a:schemeClr>
                </a:solidFill>
              </a:rPr>
              <a:t>[</a:t>
            </a:r>
            <a:r>
              <a:rPr lang="lt-LT" sz="4400" b="1" dirty="0" smtClean="0">
                <a:solidFill>
                  <a:schemeClr val="bg1">
                    <a:lumMod val="85000"/>
                  </a:schemeClr>
                </a:solidFill>
              </a:rPr>
              <a:t>A</a:t>
            </a:r>
            <a:r>
              <a:rPr lang="lt-LT" sz="4400" dirty="0" smtClean="0">
                <a:solidFill>
                  <a:schemeClr val="bg1">
                    <a:lumMod val="85000"/>
                  </a:schemeClr>
                </a:solidFill>
              </a:rPr>
              <a:t>]</a:t>
            </a:r>
            <a:r>
              <a:rPr lang="lt-LT" sz="4400" b="1" dirty="0" smtClean="0">
                <a:solidFill>
                  <a:schemeClr val="accent1">
                    <a:lumMod val="60000"/>
                    <a:lumOff val="40000"/>
                  </a:schemeClr>
                </a:solidFill>
              </a:rPr>
              <a:t>M</a:t>
            </a:r>
            <a:endParaRPr lang="lt-LT" sz="4400" b="1" dirty="0">
              <a:solidFill>
                <a:schemeClr val="accent1">
                  <a:lumMod val="60000"/>
                  <a:lumOff val="40000"/>
                </a:schemeClr>
              </a:solidFill>
            </a:endParaRPr>
          </a:p>
        </p:txBody>
      </p:sp>
      <p:sp>
        <p:nvSpPr>
          <p:cNvPr id="8" name="TextBox 7"/>
          <p:cNvSpPr txBox="1"/>
          <p:nvPr/>
        </p:nvSpPr>
        <p:spPr>
          <a:xfrm>
            <a:off x="5410512" y="514353"/>
            <a:ext cx="2534668" cy="769441"/>
          </a:xfrm>
          <a:prstGeom prst="rect">
            <a:avLst/>
          </a:prstGeom>
          <a:noFill/>
        </p:spPr>
        <p:txBody>
          <a:bodyPr wrap="none" rtlCol="0">
            <a:spAutoFit/>
          </a:bodyPr>
          <a:lstStyle/>
          <a:p>
            <a:r>
              <a:rPr lang="lt-LT" sz="4400" b="1" dirty="0" smtClean="0">
                <a:solidFill>
                  <a:schemeClr val="bg1">
                    <a:lumMod val="85000"/>
                  </a:schemeClr>
                </a:solidFill>
              </a:rPr>
              <a:t>S</a:t>
            </a:r>
            <a:r>
              <a:rPr lang="lt-LT" sz="4400" b="1" dirty="0" smtClean="0">
                <a:solidFill>
                  <a:schemeClr val="accent6">
                    <a:lumMod val="75000"/>
                  </a:schemeClr>
                </a:solidFill>
              </a:rPr>
              <a:t>TE</a:t>
            </a:r>
            <a:r>
              <a:rPr lang="lt-LT" sz="4400" b="1" dirty="0" smtClean="0">
                <a:solidFill>
                  <a:schemeClr val="accent6">
                    <a:lumMod val="60000"/>
                    <a:lumOff val="40000"/>
                  </a:schemeClr>
                </a:solidFill>
              </a:rPr>
              <a:t>[A]</a:t>
            </a:r>
            <a:r>
              <a:rPr lang="lt-LT" sz="4400" b="1" dirty="0" smtClean="0">
                <a:solidFill>
                  <a:schemeClr val="accent1">
                    <a:lumMod val="60000"/>
                    <a:lumOff val="40000"/>
                  </a:schemeClr>
                </a:solidFill>
              </a:rPr>
              <a:t>M</a:t>
            </a:r>
            <a:endParaRPr lang="lt-LT" sz="4400" b="1" dirty="0">
              <a:solidFill>
                <a:schemeClr val="accent1">
                  <a:lumMod val="60000"/>
                  <a:lumOff val="40000"/>
                </a:schemeClr>
              </a:solidFill>
            </a:endParaRPr>
          </a:p>
        </p:txBody>
      </p:sp>
      <p:sp>
        <p:nvSpPr>
          <p:cNvPr id="9" name="TextBox 8"/>
          <p:cNvSpPr txBox="1"/>
          <p:nvPr/>
        </p:nvSpPr>
        <p:spPr>
          <a:xfrm>
            <a:off x="1102816" y="1316060"/>
            <a:ext cx="3018775" cy="369332"/>
          </a:xfrm>
          <a:prstGeom prst="rect">
            <a:avLst/>
          </a:prstGeom>
          <a:noFill/>
        </p:spPr>
        <p:txBody>
          <a:bodyPr wrap="none" rtlCol="0">
            <a:spAutoFit/>
          </a:bodyPr>
          <a:lstStyle/>
          <a:p>
            <a:r>
              <a:rPr lang="lt-LT" dirty="0">
                <a:solidFill>
                  <a:srgbClr val="002060"/>
                </a:solidFill>
              </a:rPr>
              <a:t>Kritinis, analitinis mąstymas</a:t>
            </a:r>
          </a:p>
        </p:txBody>
      </p:sp>
      <p:sp>
        <p:nvSpPr>
          <p:cNvPr id="10" name="TextBox 9"/>
          <p:cNvSpPr txBox="1"/>
          <p:nvPr/>
        </p:nvSpPr>
        <p:spPr>
          <a:xfrm>
            <a:off x="1752600" y="1778396"/>
            <a:ext cx="2339102" cy="369332"/>
          </a:xfrm>
          <a:prstGeom prst="rect">
            <a:avLst/>
          </a:prstGeom>
          <a:noFill/>
        </p:spPr>
        <p:txBody>
          <a:bodyPr wrap="none" rtlCol="0">
            <a:spAutoFit/>
          </a:bodyPr>
          <a:lstStyle/>
          <a:p>
            <a:r>
              <a:rPr lang="lt-LT" dirty="0">
                <a:solidFill>
                  <a:srgbClr val="002060"/>
                </a:solidFill>
              </a:rPr>
              <a:t>Eksperimento planas</a:t>
            </a:r>
          </a:p>
        </p:txBody>
      </p:sp>
      <p:cxnSp>
        <p:nvCxnSpPr>
          <p:cNvPr id="12" name="Straight Connector 11"/>
          <p:cNvCxnSpPr/>
          <p:nvPr/>
        </p:nvCxnSpPr>
        <p:spPr>
          <a:xfrm>
            <a:off x="4408113" y="287924"/>
            <a:ext cx="12879" cy="332274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76056" y="1779662"/>
            <a:ext cx="3342582" cy="1384995"/>
          </a:xfrm>
          <a:prstGeom prst="rect">
            <a:avLst/>
          </a:prstGeom>
          <a:noFill/>
        </p:spPr>
        <p:txBody>
          <a:bodyPr wrap="none" rtlCol="0">
            <a:spAutoFit/>
          </a:bodyPr>
          <a:lstStyle/>
          <a:p>
            <a:pPr>
              <a:lnSpc>
                <a:spcPct val="150000"/>
              </a:lnSpc>
              <a:buFont typeface="Arial" pitchFamily="34" charset="0"/>
              <a:buChar char="•"/>
            </a:pPr>
            <a:r>
              <a:rPr lang="lt-LT" sz="1400" i="1" dirty="0" smtClean="0">
                <a:solidFill>
                  <a:srgbClr val="002060"/>
                </a:solidFill>
              </a:rPr>
              <a:t>  </a:t>
            </a:r>
            <a:r>
              <a:rPr lang="en-US" sz="1400" i="1" dirty="0" err="1" smtClean="0">
                <a:solidFill>
                  <a:srgbClr val="002060"/>
                </a:solidFill>
              </a:rPr>
              <a:t>Mokytis</a:t>
            </a:r>
            <a:r>
              <a:rPr lang="en-US" sz="1400" i="1" dirty="0" smtClean="0">
                <a:solidFill>
                  <a:srgbClr val="002060"/>
                </a:solidFill>
              </a:rPr>
              <a:t> </a:t>
            </a:r>
            <a:r>
              <a:rPr lang="en-US" sz="1400" i="1" dirty="0" err="1" smtClean="0">
                <a:solidFill>
                  <a:srgbClr val="002060"/>
                </a:solidFill>
              </a:rPr>
              <a:t>darant</a:t>
            </a:r>
            <a:r>
              <a:rPr lang="en-US" sz="1400" i="1" dirty="0" smtClean="0">
                <a:solidFill>
                  <a:srgbClr val="002060"/>
                </a:solidFill>
              </a:rPr>
              <a:t> (</a:t>
            </a:r>
            <a:r>
              <a:rPr lang="lt-LT" sz="1400" i="1" dirty="0" smtClean="0">
                <a:solidFill>
                  <a:srgbClr val="002060"/>
                </a:solidFill>
              </a:rPr>
              <a:t>l</a:t>
            </a:r>
            <a:r>
              <a:rPr lang="en-US" sz="1400" i="1" dirty="0" smtClean="0">
                <a:solidFill>
                  <a:srgbClr val="002060"/>
                </a:solidFill>
              </a:rPr>
              <a:t>earning by doing)</a:t>
            </a:r>
          </a:p>
          <a:p>
            <a:pPr>
              <a:lnSpc>
                <a:spcPct val="150000"/>
              </a:lnSpc>
              <a:buFont typeface="Arial" pitchFamily="34" charset="0"/>
              <a:buChar char="•"/>
            </a:pPr>
            <a:r>
              <a:rPr lang="lt-LT" sz="1400" i="1" dirty="0" smtClean="0">
                <a:solidFill>
                  <a:srgbClr val="002060"/>
                </a:solidFill>
              </a:rPr>
              <a:t>  Inovacijų metodas (design thinking)</a:t>
            </a:r>
            <a:endParaRPr lang="lt-LT" sz="1400" dirty="0" smtClean="0">
              <a:solidFill>
                <a:srgbClr val="002060"/>
              </a:solidFill>
            </a:endParaRPr>
          </a:p>
          <a:p>
            <a:pPr>
              <a:lnSpc>
                <a:spcPct val="150000"/>
              </a:lnSpc>
              <a:buFont typeface="Arial" pitchFamily="34" charset="0"/>
              <a:buChar char="•"/>
            </a:pPr>
            <a:r>
              <a:rPr lang="lt-LT" sz="1400" dirty="0" smtClean="0">
                <a:solidFill>
                  <a:srgbClr val="002060"/>
                </a:solidFill>
              </a:rPr>
              <a:t>  </a:t>
            </a:r>
            <a:r>
              <a:rPr lang="en-US" sz="1400" dirty="0" smtClean="0">
                <a:solidFill>
                  <a:srgbClr val="002060"/>
                </a:solidFill>
              </a:rPr>
              <a:t>P</a:t>
            </a:r>
            <a:r>
              <a:rPr lang="lt-LT" sz="1400" dirty="0" err="1" smtClean="0">
                <a:solidFill>
                  <a:srgbClr val="002060"/>
                </a:solidFill>
              </a:rPr>
              <a:t>robleminis</a:t>
            </a:r>
            <a:r>
              <a:rPr lang="lt-LT" sz="1400" dirty="0" smtClean="0">
                <a:solidFill>
                  <a:srgbClr val="002060"/>
                </a:solidFill>
              </a:rPr>
              <a:t> mokymasis (</a:t>
            </a:r>
            <a:r>
              <a:rPr lang="lt-LT" sz="1400" i="1" dirty="0" smtClean="0">
                <a:solidFill>
                  <a:srgbClr val="002060"/>
                </a:solidFill>
              </a:rPr>
              <a:t>PBL</a:t>
            </a:r>
            <a:r>
              <a:rPr lang="lt-LT" sz="1400" dirty="0" smtClean="0">
                <a:solidFill>
                  <a:srgbClr val="002060"/>
                </a:solidFill>
              </a:rPr>
              <a:t>)</a:t>
            </a:r>
          </a:p>
          <a:p>
            <a:pPr>
              <a:lnSpc>
                <a:spcPct val="150000"/>
              </a:lnSpc>
              <a:buFont typeface="Arial" pitchFamily="34" charset="0"/>
              <a:buChar char="•"/>
            </a:pPr>
            <a:r>
              <a:rPr lang="lt-LT" sz="1400" dirty="0" smtClean="0">
                <a:solidFill>
                  <a:srgbClr val="002060"/>
                </a:solidFill>
              </a:rPr>
              <a:t>  Projektu grindžiamas mokymas (</a:t>
            </a:r>
            <a:r>
              <a:rPr lang="lt-LT" sz="1400" i="1" dirty="0" smtClean="0">
                <a:solidFill>
                  <a:srgbClr val="002060"/>
                </a:solidFill>
              </a:rPr>
              <a:t>PBL</a:t>
            </a:r>
            <a:r>
              <a:rPr lang="lt-LT" sz="1400" dirty="0" smtClean="0">
                <a:solidFill>
                  <a:srgbClr val="002060"/>
                </a:solidFill>
              </a:rPr>
              <a:t>)</a:t>
            </a:r>
            <a:endParaRPr lang="lt-LT" sz="1400" dirty="0">
              <a:solidFill>
                <a:srgbClr val="002060"/>
              </a:solidFill>
            </a:endParaRPr>
          </a:p>
        </p:txBody>
      </p:sp>
      <p:sp>
        <p:nvSpPr>
          <p:cNvPr id="14" name="TextBox 13"/>
          <p:cNvSpPr txBox="1"/>
          <p:nvPr/>
        </p:nvSpPr>
        <p:spPr>
          <a:xfrm>
            <a:off x="4761077" y="1316060"/>
            <a:ext cx="2249334" cy="369332"/>
          </a:xfrm>
          <a:prstGeom prst="rect">
            <a:avLst/>
          </a:prstGeom>
          <a:noFill/>
        </p:spPr>
        <p:txBody>
          <a:bodyPr wrap="none" rtlCol="0">
            <a:spAutoFit/>
          </a:bodyPr>
          <a:lstStyle/>
          <a:p>
            <a:r>
              <a:rPr lang="lt-LT" dirty="0">
                <a:solidFill>
                  <a:srgbClr val="002060"/>
                </a:solidFill>
              </a:rPr>
              <a:t>Kūrybinis mąstymas</a:t>
            </a:r>
          </a:p>
        </p:txBody>
      </p:sp>
      <p:sp>
        <p:nvSpPr>
          <p:cNvPr id="15" name="TextBox 14"/>
          <p:cNvSpPr txBox="1"/>
          <p:nvPr/>
        </p:nvSpPr>
        <p:spPr>
          <a:xfrm>
            <a:off x="533400" y="3269218"/>
            <a:ext cx="3544560" cy="369332"/>
          </a:xfrm>
          <a:prstGeom prst="rect">
            <a:avLst/>
          </a:prstGeom>
          <a:noFill/>
        </p:spPr>
        <p:txBody>
          <a:bodyPr wrap="none" rtlCol="0">
            <a:spAutoFit/>
          </a:bodyPr>
          <a:lstStyle/>
          <a:p>
            <a:r>
              <a:rPr lang="lt-LT" b="1" dirty="0">
                <a:solidFill>
                  <a:schemeClr val="accent2">
                    <a:lumMod val="75000"/>
                  </a:schemeClr>
                </a:solidFill>
              </a:rPr>
              <a:t>„Ardymas iki reiškinio detalių“</a:t>
            </a:r>
          </a:p>
        </p:txBody>
      </p:sp>
      <p:sp>
        <p:nvSpPr>
          <p:cNvPr id="16" name="TextBox 15"/>
          <p:cNvSpPr txBox="1"/>
          <p:nvPr/>
        </p:nvSpPr>
        <p:spPr>
          <a:xfrm>
            <a:off x="4724407" y="3266301"/>
            <a:ext cx="4172937" cy="369332"/>
          </a:xfrm>
          <a:prstGeom prst="rect">
            <a:avLst/>
          </a:prstGeom>
          <a:noFill/>
        </p:spPr>
        <p:txBody>
          <a:bodyPr wrap="none" rtlCol="0">
            <a:spAutoFit/>
          </a:bodyPr>
          <a:lstStyle/>
          <a:p>
            <a:r>
              <a:rPr lang="lt-LT" b="1" dirty="0" smtClean="0">
                <a:solidFill>
                  <a:schemeClr val="accent2">
                    <a:lumMod val="75000"/>
                  </a:schemeClr>
                </a:solidFill>
              </a:rPr>
              <a:t>„Integravimas iki funkcijos atlikimo“</a:t>
            </a:r>
            <a:endParaRPr lang="lt-LT" b="1" dirty="0">
              <a:solidFill>
                <a:schemeClr val="accent2">
                  <a:lumMod val="75000"/>
                </a:schemeClr>
              </a:solidFill>
            </a:endParaRPr>
          </a:p>
        </p:txBody>
      </p:sp>
      <p:sp>
        <p:nvSpPr>
          <p:cNvPr id="17" name="Right Brace 16"/>
          <p:cNvSpPr/>
          <p:nvPr/>
        </p:nvSpPr>
        <p:spPr>
          <a:xfrm rot="5400000">
            <a:off x="4344834" y="1195391"/>
            <a:ext cx="152306" cy="54321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sp>
        <p:nvSpPr>
          <p:cNvPr id="20" name="TextBox 19"/>
          <p:cNvSpPr txBox="1"/>
          <p:nvPr/>
        </p:nvSpPr>
        <p:spPr>
          <a:xfrm>
            <a:off x="2815154" y="3957812"/>
            <a:ext cx="2159566" cy="769441"/>
          </a:xfrm>
          <a:prstGeom prst="rect">
            <a:avLst/>
          </a:prstGeom>
          <a:noFill/>
        </p:spPr>
        <p:txBody>
          <a:bodyPr wrap="none" rtlCol="0">
            <a:spAutoFit/>
          </a:bodyPr>
          <a:lstStyle/>
          <a:p>
            <a:r>
              <a:rPr lang="lt-LT" sz="4400" b="1" dirty="0">
                <a:solidFill>
                  <a:schemeClr val="bg1">
                    <a:lumMod val="85000"/>
                  </a:schemeClr>
                </a:solidFill>
              </a:rPr>
              <a:t>STEA</a:t>
            </a:r>
            <a:r>
              <a:rPr lang="lt-LT" sz="4400" b="1" dirty="0">
                <a:solidFill>
                  <a:schemeClr val="accent1">
                    <a:lumMod val="75000"/>
                  </a:schemeClr>
                </a:solidFill>
              </a:rPr>
              <a:t>M</a:t>
            </a:r>
          </a:p>
        </p:txBody>
      </p:sp>
      <p:sp>
        <p:nvSpPr>
          <p:cNvPr id="21" name="TextBox 20"/>
          <p:cNvSpPr txBox="1"/>
          <p:nvPr/>
        </p:nvSpPr>
        <p:spPr>
          <a:xfrm>
            <a:off x="4980851" y="4041999"/>
            <a:ext cx="2339102" cy="369332"/>
          </a:xfrm>
          <a:prstGeom prst="rect">
            <a:avLst/>
          </a:prstGeom>
          <a:noFill/>
        </p:spPr>
        <p:txBody>
          <a:bodyPr wrap="none" rtlCol="0">
            <a:spAutoFit/>
          </a:bodyPr>
          <a:lstStyle/>
          <a:p>
            <a:r>
              <a:rPr lang="lt-LT" dirty="0">
                <a:solidFill>
                  <a:srgbClr val="002060"/>
                </a:solidFill>
              </a:rPr>
              <a:t>Horizontali dedamoji:</a:t>
            </a:r>
          </a:p>
        </p:txBody>
      </p:sp>
      <p:sp>
        <p:nvSpPr>
          <p:cNvPr id="22" name="TextBox 21"/>
          <p:cNvSpPr txBox="1"/>
          <p:nvPr/>
        </p:nvSpPr>
        <p:spPr>
          <a:xfrm>
            <a:off x="4980851" y="4290596"/>
            <a:ext cx="3770584" cy="338554"/>
          </a:xfrm>
          <a:prstGeom prst="rect">
            <a:avLst/>
          </a:prstGeom>
          <a:noFill/>
        </p:spPr>
        <p:txBody>
          <a:bodyPr wrap="none" rtlCol="0">
            <a:spAutoFit/>
          </a:bodyPr>
          <a:lstStyle/>
          <a:p>
            <a:r>
              <a:rPr lang="lt-LT" sz="1600" b="1" dirty="0">
                <a:solidFill>
                  <a:srgbClr val="002060"/>
                </a:solidFill>
              </a:rPr>
              <a:t>Matematinis, </a:t>
            </a:r>
            <a:r>
              <a:rPr lang="en-GB" sz="1600" b="1" dirty="0" err="1">
                <a:solidFill>
                  <a:srgbClr val="002060"/>
                </a:solidFill>
              </a:rPr>
              <a:t>i</a:t>
            </a:r>
            <a:r>
              <a:rPr lang="lt-LT" sz="1600" b="1" dirty="0">
                <a:solidFill>
                  <a:srgbClr val="002060"/>
                </a:solidFill>
              </a:rPr>
              <a:t>n</a:t>
            </a:r>
            <a:r>
              <a:rPr lang="en-GB" sz="1600" b="1" dirty="0" err="1">
                <a:solidFill>
                  <a:srgbClr val="002060"/>
                </a:solidFill>
              </a:rPr>
              <a:t>formacinis</a:t>
            </a:r>
            <a:r>
              <a:rPr lang="lt-LT" sz="1600" b="1" dirty="0">
                <a:solidFill>
                  <a:srgbClr val="002060"/>
                </a:solidFill>
              </a:rPr>
              <a:t> </a:t>
            </a:r>
            <a:r>
              <a:rPr lang="en-GB" sz="1600" b="1" dirty="0">
                <a:solidFill>
                  <a:srgbClr val="002060"/>
                </a:solidFill>
              </a:rPr>
              <a:t>m</a:t>
            </a:r>
            <a:r>
              <a:rPr lang="lt-LT" sz="1600" b="1" dirty="0">
                <a:solidFill>
                  <a:srgbClr val="002060"/>
                </a:solidFill>
              </a:rPr>
              <a:t>ą</a:t>
            </a:r>
            <a:r>
              <a:rPr lang="en-GB" sz="1600" b="1" dirty="0" err="1">
                <a:solidFill>
                  <a:srgbClr val="002060"/>
                </a:solidFill>
              </a:rPr>
              <a:t>stymas</a:t>
            </a:r>
            <a:endParaRPr lang="lt-LT" sz="1600" b="1" dirty="0">
              <a:solidFill>
                <a:srgbClr val="002060"/>
              </a:solidFill>
            </a:endParaRPr>
          </a:p>
        </p:txBody>
      </p:sp>
      <p:sp>
        <p:nvSpPr>
          <p:cNvPr id="18" name="TextBox 17"/>
          <p:cNvSpPr txBox="1"/>
          <p:nvPr/>
        </p:nvSpPr>
        <p:spPr>
          <a:xfrm>
            <a:off x="714348" y="2404590"/>
            <a:ext cx="2970365" cy="738664"/>
          </a:xfrm>
          <a:prstGeom prst="rect">
            <a:avLst/>
          </a:prstGeom>
          <a:noFill/>
        </p:spPr>
        <p:txBody>
          <a:bodyPr wrap="none" rtlCol="0">
            <a:spAutoFit/>
          </a:bodyPr>
          <a:lstStyle/>
          <a:p>
            <a:pPr>
              <a:lnSpc>
                <a:spcPct val="150000"/>
              </a:lnSpc>
              <a:buFont typeface="Arial" pitchFamily="34" charset="0"/>
              <a:buChar char="•"/>
            </a:pPr>
            <a:r>
              <a:rPr lang="lt-LT" sz="1400" dirty="0" smtClean="0">
                <a:solidFill>
                  <a:srgbClr val="002060"/>
                </a:solidFill>
              </a:rPr>
              <a:t>  T</a:t>
            </a:r>
            <a:r>
              <a:rPr lang="en-US" sz="1400" dirty="0" err="1" smtClean="0">
                <a:solidFill>
                  <a:srgbClr val="002060"/>
                </a:solidFill>
              </a:rPr>
              <a:t>yrimais</a:t>
            </a:r>
            <a:r>
              <a:rPr lang="en-US" sz="1400" dirty="0" smtClean="0">
                <a:solidFill>
                  <a:srgbClr val="002060"/>
                </a:solidFill>
              </a:rPr>
              <a:t> </a:t>
            </a:r>
            <a:r>
              <a:rPr lang="en-US" sz="1400" dirty="0" err="1" smtClean="0">
                <a:solidFill>
                  <a:srgbClr val="002060"/>
                </a:solidFill>
              </a:rPr>
              <a:t>grindžiam</a:t>
            </a:r>
            <a:r>
              <a:rPr lang="lt-LT" sz="1400" dirty="0" smtClean="0">
                <a:solidFill>
                  <a:srgbClr val="002060"/>
                </a:solidFill>
              </a:rPr>
              <a:t>as</a:t>
            </a:r>
            <a:r>
              <a:rPr lang="en-US" sz="1400" dirty="0" smtClean="0">
                <a:solidFill>
                  <a:srgbClr val="002060"/>
                </a:solidFill>
              </a:rPr>
              <a:t> </a:t>
            </a:r>
            <a:r>
              <a:rPr lang="en-US" sz="1400" dirty="0" err="1" smtClean="0">
                <a:solidFill>
                  <a:srgbClr val="002060"/>
                </a:solidFill>
              </a:rPr>
              <a:t>mokym</a:t>
            </a:r>
            <a:r>
              <a:rPr lang="lt-LT" sz="1400" dirty="0" smtClean="0">
                <a:solidFill>
                  <a:srgbClr val="002060"/>
                </a:solidFill>
              </a:rPr>
              <a:t>a</a:t>
            </a:r>
            <a:r>
              <a:rPr lang="en-US" sz="1400" dirty="0" err="1" smtClean="0">
                <a:solidFill>
                  <a:srgbClr val="002060"/>
                </a:solidFill>
              </a:rPr>
              <a:t>si</a:t>
            </a:r>
            <a:r>
              <a:rPr lang="lt-LT" sz="1400" dirty="0" smtClean="0">
                <a:solidFill>
                  <a:srgbClr val="002060"/>
                </a:solidFill>
              </a:rPr>
              <a:t>s</a:t>
            </a:r>
          </a:p>
          <a:p>
            <a:pPr>
              <a:lnSpc>
                <a:spcPct val="150000"/>
              </a:lnSpc>
              <a:buFont typeface="Arial" pitchFamily="34" charset="0"/>
              <a:buChar char="•"/>
            </a:pPr>
            <a:r>
              <a:rPr lang="lt-LT" sz="1400" dirty="0" smtClean="0">
                <a:solidFill>
                  <a:srgbClr val="002060"/>
                </a:solidFill>
              </a:rPr>
              <a:t>  </a:t>
            </a:r>
            <a:r>
              <a:rPr lang="en-US" sz="1400" dirty="0" smtClean="0">
                <a:solidFill>
                  <a:srgbClr val="002060"/>
                </a:solidFill>
              </a:rPr>
              <a:t>P</a:t>
            </a:r>
            <a:r>
              <a:rPr lang="lt-LT" sz="1400" dirty="0" err="1" smtClean="0">
                <a:solidFill>
                  <a:srgbClr val="002060"/>
                </a:solidFill>
              </a:rPr>
              <a:t>robleminis</a:t>
            </a:r>
            <a:r>
              <a:rPr lang="lt-LT" sz="1400" dirty="0" smtClean="0">
                <a:solidFill>
                  <a:srgbClr val="002060"/>
                </a:solidFill>
              </a:rPr>
              <a:t> mokymasis (</a:t>
            </a:r>
            <a:r>
              <a:rPr lang="lt-LT" sz="1400" i="1" dirty="0" smtClean="0">
                <a:solidFill>
                  <a:srgbClr val="002060"/>
                </a:solidFill>
              </a:rPr>
              <a:t>PBL</a:t>
            </a:r>
            <a:r>
              <a:rPr lang="lt-LT" sz="1400" dirty="0" smtClean="0">
                <a:solidFill>
                  <a:srgbClr val="002060"/>
                </a:solidFill>
              </a:rPr>
              <a:t>)</a:t>
            </a:r>
            <a:endParaRPr lang="lt-LT" sz="1400" dirty="0">
              <a:solidFill>
                <a:srgbClr val="002060"/>
              </a:solidFill>
            </a:endParaRPr>
          </a:p>
        </p:txBody>
      </p:sp>
    </p:spTree>
    <p:extLst>
      <p:ext uri="{BB962C8B-B14F-4D97-AF65-F5344CB8AC3E}">
        <p14:creationId xmlns:p14="http://schemas.microsoft.com/office/powerpoint/2010/main" xmlns="" val="11454985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40336" y="4208858"/>
            <a:ext cx="1082348" cy="369332"/>
          </a:xfrm>
          <a:prstGeom prst="rect">
            <a:avLst/>
          </a:prstGeom>
          <a:noFill/>
        </p:spPr>
        <p:txBody>
          <a:bodyPr wrap="none" rtlCol="0">
            <a:spAutoFit/>
          </a:bodyPr>
          <a:lstStyle/>
          <a:p>
            <a:r>
              <a:rPr lang="lt-LT" dirty="0">
                <a:solidFill>
                  <a:schemeClr val="accent2">
                    <a:lumMod val="60000"/>
                    <a:lumOff val="40000"/>
                  </a:schemeClr>
                </a:solidFill>
              </a:rPr>
              <a:t>Kur link?</a:t>
            </a:r>
          </a:p>
        </p:txBody>
      </p:sp>
      <p:cxnSp>
        <p:nvCxnSpPr>
          <p:cNvPr id="12" name="Straight Arrow Connector 11"/>
          <p:cNvCxnSpPr/>
          <p:nvPr/>
        </p:nvCxnSpPr>
        <p:spPr>
          <a:xfrm>
            <a:off x="3207915" y="4011910"/>
            <a:ext cx="2880986" cy="0"/>
          </a:xfrm>
          <a:prstGeom prst="straightConnector1">
            <a:avLst/>
          </a:prstGeom>
          <a:ln w="76200">
            <a:solidFill>
              <a:srgbClr val="FF6600"/>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755576" y="3075806"/>
            <a:ext cx="7632848" cy="1"/>
          </a:xfrm>
          <a:prstGeom prst="line">
            <a:avLst/>
          </a:prstGeom>
          <a:ln/>
        </p:spPr>
        <p:style>
          <a:lnRef idx="3">
            <a:schemeClr val="dk1"/>
          </a:lnRef>
          <a:fillRef idx="0">
            <a:schemeClr val="dk1"/>
          </a:fillRef>
          <a:effectRef idx="2">
            <a:schemeClr val="dk1"/>
          </a:effectRef>
          <a:fontRef idx="minor">
            <a:schemeClr val="tx1"/>
          </a:fontRef>
        </p:style>
      </p:cxnSp>
      <p:sp>
        <p:nvSpPr>
          <p:cNvPr id="16" name="Isosceles Triangle 15"/>
          <p:cNvSpPr/>
          <p:nvPr/>
        </p:nvSpPr>
        <p:spPr>
          <a:xfrm>
            <a:off x="4521799" y="3067523"/>
            <a:ext cx="232474" cy="480448"/>
          </a:xfrm>
          <a:prstGeom prst="triangle">
            <a:avLst/>
          </a:prstGeom>
          <a:solidFill>
            <a:srgbClr val="FFF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7" name="TextBox 16"/>
          <p:cNvSpPr txBox="1"/>
          <p:nvPr/>
        </p:nvSpPr>
        <p:spPr>
          <a:xfrm>
            <a:off x="281354" y="263802"/>
            <a:ext cx="8525021" cy="369332"/>
          </a:xfrm>
          <a:prstGeom prst="rect">
            <a:avLst/>
          </a:prstGeom>
          <a:solidFill>
            <a:srgbClr val="FFF200"/>
          </a:solidFill>
        </p:spPr>
        <p:txBody>
          <a:bodyPr wrap="square" rtlCol="0">
            <a:spAutoFit/>
          </a:bodyPr>
          <a:lstStyle/>
          <a:p>
            <a:pPr algn="ctr"/>
            <a:r>
              <a:rPr lang="lt-LT" b="1" dirty="0" smtClean="0">
                <a:solidFill>
                  <a:srgbClr val="002060"/>
                </a:solidFill>
              </a:rPr>
              <a:t>Klausimai?</a:t>
            </a:r>
            <a:endParaRPr lang="lt-LT" b="1" dirty="0">
              <a:solidFill>
                <a:srgbClr val="002060"/>
              </a:solidFill>
            </a:endParaRPr>
          </a:p>
        </p:txBody>
      </p:sp>
      <p:pic>
        <p:nvPicPr>
          <p:cNvPr id="18" name="Picture 4" descr="STEM_Logo.jpg"/>
          <p:cNvPicPr>
            <a:picLocks noChangeAspect="1"/>
          </p:cNvPicPr>
          <p:nvPr/>
        </p:nvPicPr>
        <p:blipFill>
          <a:blip r:embed="rId2" cstate="print"/>
          <a:srcRect/>
          <a:stretch>
            <a:fillRect/>
          </a:stretch>
        </p:blipFill>
        <p:spPr bwMode="auto">
          <a:xfrm>
            <a:off x="683568" y="1779662"/>
            <a:ext cx="3034680" cy="1101711"/>
          </a:xfrm>
          <a:prstGeom prst="rect">
            <a:avLst/>
          </a:prstGeom>
          <a:noFill/>
          <a:ln w="9525">
            <a:noFill/>
            <a:miter lim="800000"/>
            <a:headEnd/>
            <a:tailEnd/>
          </a:ln>
        </p:spPr>
      </p:pic>
      <p:pic>
        <p:nvPicPr>
          <p:cNvPr id="19" name="Content Placeholder 5" descr="steam-image-1024x297.jpg"/>
          <p:cNvPicPr>
            <a:picLocks noChangeAspect="1"/>
          </p:cNvPicPr>
          <p:nvPr/>
        </p:nvPicPr>
        <p:blipFill>
          <a:blip r:embed="rId3" cstate="print"/>
          <a:srcRect/>
          <a:stretch>
            <a:fillRect/>
          </a:stretch>
        </p:blipFill>
        <p:spPr bwMode="auto">
          <a:xfrm>
            <a:off x="5508104" y="1930541"/>
            <a:ext cx="3203848" cy="929241"/>
          </a:xfrm>
          <a:prstGeom prst="rect">
            <a:avLst/>
          </a:prstGeom>
          <a:noFill/>
          <a:ln w="9525">
            <a:noFill/>
            <a:miter lim="800000"/>
            <a:headEnd/>
            <a:tailEnd/>
          </a:ln>
        </p:spPr>
      </p:pic>
      <p:sp>
        <p:nvSpPr>
          <p:cNvPr id="22" name="TextBox 21"/>
          <p:cNvSpPr txBox="1"/>
          <p:nvPr/>
        </p:nvSpPr>
        <p:spPr>
          <a:xfrm>
            <a:off x="611560" y="3579862"/>
            <a:ext cx="2520280" cy="923330"/>
          </a:xfrm>
          <a:prstGeom prst="rect">
            <a:avLst/>
          </a:prstGeom>
          <a:noFill/>
        </p:spPr>
        <p:txBody>
          <a:bodyPr wrap="square" rtlCol="0">
            <a:spAutoFit/>
          </a:bodyPr>
          <a:lstStyle/>
          <a:p>
            <a:r>
              <a:rPr lang="lt-LT" i="1" dirty="0" smtClean="0">
                <a:solidFill>
                  <a:srgbClr val="002060"/>
                </a:solidFill>
              </a:rPr>
              <a:t>Mokslinis</a:t>
            </a:r>
            <a:r>
              <a:rPr lang="en-GB" i="1" dirty="0" smtClean="0">
                <a:solidFill>
                  <a:srgbClr val="002060"/>
                </a:solidFill>
              </a:rPr>
              <a:t>-</a:t>
            </a:r>
            <a:r>
              <a:rPr lang="en-GB" i="1" dirty="0" err="1" smtClean="0">
                <a:solidFill>
                  <a:srgbClr val="002060"/>
                </a:solidFill>
              </a:rPr>
              <a:t>funkcinis</a:t>
            </a:r>
            <a:r>
              <a:rPr lang="en-GB" i="1" dirty="0" smtClean="0">
                <a:solidFill>
                  <a:srgbClr val="002060"/>
                </a:solidFill>
              </a:rPr>
              <a:t> </a:t>
            </a:r>
            <a:r>
              <a:rPr lang="lt-LT" i="1" dirty="0" smtClean="0">
                <a:solidFill>
                  <a:srgbClr val="002060"/>
                </a:solidFill>
              </a:rPr>
              <a:t>problemų sprendimo po</a:t>
            </a:r>
            <a:r>
              <a:rPr lang="en-US" i="1" dirty="0" smtClean="0">
                <a:solidFill>
                  <a:srgbClr val="002060"/>
                </a:solidFill>
              </a:rPr>
              <a:t>b</a:t>
            </a:r>
            <a:r>
              <a:rPr lang="lt-LT" i="1" dirty="0" smtClean="0">
                <a:solidFill>
                  <a:srgbClr val="002060"/>
                </a:solidFill>
              </a:rPr>
              <a:t>ū</a:t>
            </a:r>
            <a:r>
              <a:rPr lang="en-US" i="1" dirty="0" err="1" smtClean="0">
                <a:solidFill>
                  <a:srgbClr val="002060"/>
                </a:solidFill>
              </a:rPr>
              <a:t>dis</a:t>
            </a:r>
            <a:endParaRPr lang="en-US" i="1" dirty="0">
              <a:solidFill>
                <a:srgbClr val="002060"/>
              </a:solidFill>
            </a:endParaRPr>
          </a:p>
        </p:txBody>
      </p:sp>
      <p:sp>
        <p:nvSpPr>
          <p:cNvPr id="23" name="TextBox 22"/>
          <p:cNvSpPr txBox="1"/>
          <p:nvPr/>
        </p:nvSpPr>
        <p:spPr>
          <a:xfrm>
            <a:off x="6215074" y="3579862"/>
            <a:ext cx="2461382" cy="923330"/>
          </a:xfrm>
          <a:prstGeom prst="rect">
            <a:avLst/>
          </a:prstGeom>
          <a:noFill/>
        </p:spPr>
        <p:txBody>
          <a:bodyPr wrap="square" rtlCol="0">
            <a:spAutoFit/>
          </a:bodyPr>
          <a:lstStyle/>
          <a:p>
            <a:pPr algn="r"/>
            <a:r>
              <a:rPr lang="lt-LT" i="1" dirty="0" smtClean="0">
                <a:solidFill>
                  <a:srgbClr val="002060"/>
                </a:solidFill>
              </a:rPr>
              <a:t>Kūrybi</a:t>
            </a:r>
            <a:r>
              <a:rPr lang="en-GB" i="1" dirty="0" err="1" smtClean="0">
                <a:solidFill>
                  <a:srgbClr val="002060"/>
                </a:solidFill>
              </a:rPr>
              <a:t>nis</a:t>
            </a:r>
            <a:r>
              <a:rPr lang="lt-LT" i="1" dirty="0" smtClean="0">
                <a:solidFill>
                  <a:srgbClr val="002060"/>
                </a:solidFill>
              </a:rPr>
              <a:t>-funkcinis problemų sprendimo po</a:t>
            </a:r>
            <a:r>
              <a:rPr lang="en-US" i="1" dirty="0" smtClean="0">
                <a:solidFill>
                  <a:srgbClr val="002060"/>
                </a:solidFill>
              </a:rPr>
              <a:t>b</a:t>
            </a:r>
            <a:r>
              <a:rPr lang="lt-LT" i="1" dirty="0" smtClean="0">
                <a:solidFill>
                  <a:srgbClr val="002060"/>
                </a:solidFill>
              </a:rPr>
              <a:t>ū</a:t>
            </a:r>
            <a:r>
              <a:rPr lang="en-US" i="1" dirty="0" err="1" smtClean="0">
                <a:solidFill>
                  <a:srgbClr val="002060"/>
                </a:solidFill>
              </a:rPr>
              <a:t>dis</a:t>
            </a:r>
            <a:endParaRPr lang="en-US" i="1"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1500</TotalTime>
  <Words>1690</Words>
  <Application>Microsoft Office PowerPoint</Application>
  <PresentationFormat>On-screen Show (16:9)</PresentationFormat>
  <Paragraphs>224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Technologinis ugdymas ir STEM’as  Didelės idėjos ir (ne)paprasti klausimai</vt:lpstr>
      <vt:lpstr>Slide 2</vt:lpstr>
      <vt:lpstr>Industry 4.0</vt:lpstr>
      <vt:lpstr>Industry 4.0</vt:lpstr>
      <vt:lpstr>Slide 5</vt:lpstr>
      <vt:lpstr>STE(A)M samprata</vt:lpstr>
      <vt:lpstr>STEM</vt:lpstr>
      <vt:lpstr>Slide 8</vt:lpstr>
      <vt:lpstr>Slide 9</vt:lpstr>
      <vt:lpstr>STEM ugdymas mokykloje</vt:lpstr>
      <vt:lpstr>STEM ugdymas</vt:lpstr>
      <vt:lpstr>STEM ugdymo elementai</vt:lpstr>
      <vt:lpstr>Slide 13</vt:lpstr>
      <vt:lpstr>Mokinių STEM raštingumas</vt:lpstr>
      <vt:lpstr>Technologinis raštingumasSTEM</vt:lpstr>
      <vt:lpstr>Inžinerinis raštingumasSTEM</vt:lpstr>
      <vt:lpstr>Slide 17</vt:lpstr>
      <vt:lpstr>Slide 18</vt:lpstr>
      <vt:lpstr>Technologinis ugdymas</vt:lpstr>
      <vt:lpstr>Mokinių veiklos sritys 1.0</vt:lpstr>
      <vt:lpstr>Mokinių veiklos sritys 1.0</vt:lpstr>
      <vt:lpstr>Mokinių veiklos sritys 2.0</vt:lpstr>
      <vt:lpstr>STE(A)M ir patirtinis ugdymas</vt:lpstr>
      <vt:lpstr>Patirtinis ugdymas </vt:lpstr>
      <vt:lpstr>Patirtinio ugdymo elementai </vt:lpstr>
      <vt:lpstr>Slide 26</vt:lpstr>
      <vt:lpstr>Aštuonios didžiosios konstrukcionizmo idėjos</vt:lpstr>
      <vt:lpstr>Slide 28</vt:lpstr>
      <vt:lpstr>Aštuonios didžiosios konstrukcionizmo idėjos (1) </vt:lpstr>
      <vt:lpstr>Aštuonios didžiosios konstrukcionizmo idėjos (2) </vt:lpstr>
      <vt:lpstr>Aštuonios didžiosios konstrukcionizmo idėjos (3) </vt:lpstr>
      <vt:lpstr>Aštuonios didžiosios konstrukcionizmo idėjos (4) </vt:lpstr>
      <vt:lpstr>Slide 33</vt:lpstr>
      <vt:lpstr>Slide 34</vt:lpstr>
      <vt:lpstr>„ Ypač svarbu pasiekti visuotinį supratimą, jei norime kurti ateitį, kuri atspindėtų mūsų bendrus tikslus ir vertybes“</vt:lpstr>
    </vt:vector>
  </TitlesOfParts>
  <Company>MuMu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ugdymo akcentai</dc:title>
  <dc:creator>Marius</dc:creator>
  <cp:lastModifiedBy>Marius Narvilas</cp:lastModifiedBy>
  <cp:revision>544</cp:revision>
  <dcterms:created xsi:type="dcterms:W3CDTF">2013-11-04T18:53:36Z</dcterms:created>
  <dcterms:modified xsi:type="dcterms:W3CDTF">2019-06-24T20:26:42Z</dcterms:modified>
</cp:coreProperties>
</file>