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6" r:id="rId4"/>
    <p:sldId id="258" r:id="rId5"/>
    <p:sldId id="272" r:id="rId6"/>
    <p:sldId id="263" r:id="rId7"/>
    <p:sldId id="257" r:id="rId8"/>
    <p:sldId id="267" r:id="rId9"/>
    <p:sldId id="260" r:id="rId10"/>
    <p:sldId id="271" r:id="rId11"/>
    <p:sldId id="261" r:id="rId12"/>
    <p:sldId id="270" r:id="rId13"/>
    <p:sldId id="259" r:id="rId14"/>
    <p:sldId id="268" r:id="rId15"/>
    <p:sldId id="262" r:id="rId16"/>
    <p:sldId id="265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4" d="100"/>
          <a:sy n="74" d="100"/>
        </p:scale>
        <p:origin x="-90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C44C1C-B0CC-4461-9ED8-2F92100BF88A}" type="datetimeFigureOut">
              <a:rPr lang="lt-LT" smtClean="0"/>
              <a:pPr/>
              <a:t>2015.12.09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F94FE-D30B-4F07-ACD0-DBF38431F545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727" y="1263024"/>
            <a:ext cx="9144000" cy="977899"/>
          </a:xfrm>
        </p:spPr>
        <p:txBody>
          <a:bodyPr>
            <a:normAutofit/>
          </a:bodyPr>
          <a:lstStyle/>
          <a:p>
            <a:r>
              <a:rPr lang="lt-LT" dirty="0" smtClean="0"/>
              <a:t>Matematika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493494"/>
            <a:ext cx="9144000" cy="2895599"/>
          </a:xfrm>
        </p:spPr>
        <p:txBody>
          <a:bodyPr>
            <a:normAutofit/>
          </a:bodyPr>
          <a:lstStyle/>
          <a:p>
            <a:endParaRPr lang="lt-LT" altLang="lt-LT" sz="3200" b="1" dirty="0" smtClean="0"/>
          </a:p>
          <a:p>
            <a:r>
              <a:rPr lang="lt-LT" altLang="lt-LT" sz="3200" b="1" dirty="0" smtClean="0"/>
              <a:t>Geometrinės figūros e</a:t>
            </a:r>
            <a:r>
              <a:rPr lang="en-GB" altLang="lt-LT" sz="3200" b="1" dirty="0" err="1" smtClean="0"/>
              <a:t>rdv</a:t>
            </a:r>
            <a:r>
              <a:rPr lang="lt-LT" altLang="lt-LT" sz="3200" b="1" dirty="0" err="1" smtClean="0"/>
              <a:t>ėje</a:t>
            </a:r>
            <a:r>
              <a:rPr lang="lt-LT" altLang="lt-LT" sz="3200" b="1" dirty="0" smtClean="0"/>
              <a:t> ir plokštumoje</a:t>
            </a:r>
          </a:p>
          <a:p>
            <a:endParaRPr lang="lt-LT" dirty="0" smtClean="0">
              <a:cs typeface="Times New Roman" panose="02020603050405020304" pitchFamily="18" charset="0"/>
            </a:endParaRPr>
          </a:p>
          <a:p>
            <a:r>
              <a:rPr lang="lt-LT" dirty="0" smtClean="0">
                <a:cs typeface="Times New Roman" panose="02020603050405020304" pitchFamily="18" charset="0"/>
              </a:rPr>
              <a:t>Erdvinių kūnų (žvakių) paviršiaus plotų ir tūrių skaičiavimas</a:t>
            </a:r>
          </a:p>
          <a:p>
            <a:endParaRPr lang="lt-LT" dirty="0" smtClean="0">
              <a:cs typeface="Times New Roman" panose="02020603050405020304" pitchFamily="18" charset="0"/>
            </a:endParaRPr>
          </a:p>
          <a:p>
            <a:endParaRPr lang="lt-LT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3400" y="35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Priedas Nr.5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2331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38" y="605306"/>
            <a:ext cx="10972800" cy="1890173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latin typeface="+mn-lt"/>
              </a:rPr>
              <a:t>					</a:t>
            </a:r>
            <a:r>
              <a:rPr lang="en-US" sz="2400" b="1" dirty="0" smtClean="0">
                <a:latin typeface="+mn-lt"/>
              </a:rPr>
              <a:t>				</a:t>
            </a:r>
            <a:r>
              <a:rPr lang="lt-LT" sz="2400" dirty="0" smtClean="0">
                <a:latin typeface="+mn-lt"/>
              </a:rPr>
              <a:t>Užduočių </a:t>
            </a:r>
            <a:r>
              <a:rPr lang="lt-LT" sz="2400" dirty="0" smtClean="0">
                <a:latin typeface="+mn-lt"/>
              </a:rPr>
              <a:t>lapas</a:t>
            </a:r>
            <a:r>
              <a:rPr lang="lt-LT" sz="2400" b="1" dirty="0" smtClean="0">
                <a:latin typeface="+mn-lt"/>
              </a:rPr>
              <a:t/>
            </a:r>
            <a:br>
              <a:rPr lang="lt-LT" sz="2400" b="1" dirty="0" smtClean="0">
                <a:latin typeface="+mn-lt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Įvardinti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geometrinę figūrą erdvėje.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>
                <a:latin typeface="+mn-lt"/>
                <a:cs typeface="Times New Roman" panose="02020603050405020304" pitchFamily="18" charset="0"/>
              </a:rPr>
              <a:t>Apskaičiuoti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1.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rutulio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paviršiaus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plotą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;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2.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rutulio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tūrį.</a:t>
            </a:r>
            <a:endParaRPr lang="lt-LT" sz="2400" dirty="0">
              <a:latin typeface="+mn-lt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t="10288" r="30957" b="26961"/>
          <a:stretch/>
        </p:blipFill>
        <p:spPr>
          <a:xfrm>
            <a:off x="694580" y="3104584"/>
            <a:ext cx="2731200" cy="2921139"/>
          </a:xfrm>
        </p:spPr>
      </p:pic>
      <p:pic>
        <p:nvPicPr>
          <p:cNvPr id="4" name="Picture 2" descr="http://scuola.atuttonet.it/wp-content/uploads/2011/05/sf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44" y="3287241"/>
            <a:ext cx="2455698" cy="24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6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11" y="0"/>
            <a:ext cx="10515600" cy="319503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	</a:t>
            </a:r>
            <a:r>
              <a:rPr lang="lt-LT" dirty="0" smtClean="0"/>
              <a:t>	</a:t>
            </a:r>
            <a:r>
              <a:rPr lang="en-US" sz="2700" dirty="0" smtClean="0"/>
              <a:t>								</a:t>
            </a:r>
            <a:r>
              <a:rPr lang="en-US" sz="2700" dirty="0" smtClean="0">
                <a:latin typeface="+mn-lt"/>
              </a:rPr>
              <a:t>Mokytojui</a:t>
            </a:r>
            <a:r>
              <a:rPr lang="lt-LT" sz="2700" dirty="0"/>
              <a:t/>
            </a:r>
            <a:br>
              <a:rPr lang="lt-LT" sz="2700" dirty="0"/>
            </a:br>
            <a:r>
              <a:rPr lang="en-US" sz="2700" dirty="0" smtClean="0"/>
              <a:t>					</a:t>
            </a:r>
            <a:r>
              <a:rPr lang="lt-LT" dirty="0" smtClean="0"/>
              <a:t>Kūgis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Apskaičiuoti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pagrindo 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plotą,</a:t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oninio paviršiaus plotą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figūros 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tūrį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7" b="19354"/>
          <a:stretch/>
        </p:blipFill>
        <p:spPr>
          <a:xfrm rot="16200000">
            <a:off x="279380" y="3857717"/>
            <a:ext cx="3162302" cy="2032003"/>
          </a:xfrm>
        </p:spPr>
      </p:pic>
      <p:grpSp>
        <p:nvGrpSpPr>
          <p:cNvPr id="10" name="Group 9"/>
          <p:cNvGrpSpPr/>
          <p:nvPr/>
        </p:nvGrpSpPr>
        <p:grpSpPr>
          <a:xfrm>
            <a:off x="6057611" y="2680817"/>
            <a:ext cx="4650507" cy="3635516"/>
            <a:chOff x="4594571" y="1997787"/>
            <a:chExt cx="4650507" cy="3635516"/>
          </a:xfrm>
        </p:grpSpPr>
        <p:grpSp>
          <p:nvGrpSpPr>
            <p:cNvPr id="6" name="Group 5"/>
            <p:cNvGrpSpPr/>
            <p:nvPr/>
          </p:nvGrpSpPr>
          <p:grpSpPr>
            <a:xfrm>
              <a:off x="4594571" y="1997787"/>
              <a:ext cx="2105487" cy="3635516"/>
              <a:chOff x="3355974" y="2443942"/>
              <a:chExt cx="2105487" cy="3635516"/>
            </a:xfrm>
          </p:grpSpPr>
          <p:pic>
            <p:nvPicPr>
              <p:cNvPr id="3074" name="Picture 2" descr="http://www.kontroliniai.lt/skaiciavimai/kugi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974" y="2443942"/>
                <a:ext cx="2105487" cy="3635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919058" y="3815545"/>
                <a:ext cx="278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L</a:t>
                </a:r>
                <a:endParaRPr lang="lt-LT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365076" y="2457769"/>
                  <a:ext cx="1880002" cy="271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t-LT" dirty="0" smtClean="0"/>
                    <a:t>Formulės:</a:t>
                  </a:r>
                </a:p>
                <a:p>
                  <a:endParaRPr lang="lt-LT" dirty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𝑝𝑎𝑔𝑟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lt-LT" dirty="0" smtClean="0">
                    <a:ea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š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𝑜𝑛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𝑅𝐿</m:t>
                        </m:r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lt-LT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lt-LT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ū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𝑔𝑖𝑜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076" y="2457769"/>
                  <a:ext cx="1880002" cy="271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89" t="-1124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500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43" y="290944"/>
            <a:ext cx="11359030" cy="3915295"/>
          </a:xfrm>
        </p:spPr>
        <p:txBody>
          <a:bodyPr>
            <a:normAutofit fontScale="90000"/>
          </a:bodyPr>
          <a:lstStyle/>
          <a:p>
            <a:r>
              <a:rPr lang="lt-LT" sz="2400" dirty="0" smtClean="0">
                <a:latin typeface="+mn-lt"/>
              </a:rPr>
              <a:t>				</a:t>
            </a:r>
            <a:r>
              <a:rPr lang="en-US" sz="2400" dirty="0" smtClean="0">
                <a:latin typeface="+mn-lt"/>
              </a:rPr>
              <a:t>						</a:t>
            </a:r>
            <a:r>
              <a:rPr lang="lt-LT" sz="2400" dirty="0" smtClean="0">
                <a:latin typeface="+mn-lt"/>
              </a:rPr>
              <a:t>Užduočių </a:t>
            </a:r>
            <a:r>
              <a:rPr lang="lt-LT" sz="2400" dirty="0" smtClean="0">
                <a:latin typeface="+mn-lt"/>
              </a:rPr>
              <a:t>lapas</a:t>
            </a:r>
            <a:br>
              <a:rPr lang="lt-LT" sz="2400" dirty="0" smtClean="0">
                <a:latin typeface="+mn-lt"/>
              </a:rPr>
            </a:br>
            <a:r>
              <a:rPr lang="lt-LT" sz="2400" dirty="0" smtClean="0">
                <a:latin typeface="+mn-lt"/>
              </a:rPr>
              <a:t/>
            </a:r>
            <a:br>
              <a:rPr lang="lt-LT" sz="2400" dirty="0" smtClean="0">
                <a:latin typeface="+mn-lt"/>
              </a:rPr>
            </a:br>
            <a:r>
              <a:rPr lang="lt-LT" sz="2400" dirty="0">
                <a:latin typeface="+mn-lt"/>
                <a:cs typeface="Times New Roman" panose="02020603050405020304" pitchFamily="18" charset="0"/>
              </a:rPr>
              <a:t>Įvardinti geometrines figūras erdvėje ir plokštumoje.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Pamatuoti:</a:t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1. kūgio pagrindo spindulį R;</a:t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2. sudaromąją L;</a:t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3. kūgio aukštį H.</a:t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Apskaičiuoti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1. pagrindo plotą;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2. šoninio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paviršiaus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plotą;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3. figūros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tūrį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lt-LT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7" b="19354"/>
          <a:stretch/>
        </p:blipFill>
        <p:spPr>
          <a:xfrm rot="16200000">
            <a:off x="8255865" y="2690128"/>
            <a:ext cx="4984957" cy="2180476"/>
          </a:xfrm>
        </p:spPr>
      </p:pic>
    </p:spTree>
    <p:extLst>
      <p:ext uri="{BB962C8B-B14F-4D97-AF65-F5344CB8AC3E}">
        <p14:creationId xmlns:p14="http://schemas.microsoft.com/office/powerpoint/2010/main" val="5157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648"/>
            <a:ext cx="11190668" cy="222249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                               Prizmė </a:t>
            </a:r>
            <a:r>
              <a:rPr lang="en-US" dirty="0" smtClean="0"/>
              <a:t>				</a:t>
            </a:r>
            <a:r>
              <a:rPr lang="en-US" sz="2700" dirty="0" smtClean="0">
                <a:latin typeface="+mn-lt"/>
              </a:rPr>
              <a:t>Mokytojui</a:t>
            </a:r>
            <a:r>
              <a:rPr lang="lt-LT" sz="2700" dirty="0">
                <a:latin typeface="+mn-lt"/>
              </a:rPr>
              <a:t/>
            </a:r>
            <a:br>
              <a:rPr lang="lt-LT" sz="2700" dirty="0">
                <a:latin typeface="+mn-lt"/>
              </a:rPr>
            </a:br>
            <a:r>
              <a:rPr lang="lt-LT" sz="2700" dirty="0" smtClean="0">
                <a:latin typeface="+mn-lt"/>
              </a:rPr>
              <a:t>Surasti </a:t>
            </a:r>
            <a:r>
              <a:rPr lang="lt-LT" sz="2700" dirty="0" smtClean="0">
                <a:latin typeface="+mn-lt"/>
              </a:rPr>
              <a:t>iš kiek ir kokių geometrinių figūrų sudaryta ši žvakė.</a:t>
            </a:r>
            <a:br>
              <a:rPr lang="lt-LT" sz="2700" dirty="0" smtClean="0">
                <a:latin typeface="+mn-lt"/>
              </a:rPr>
            </a:b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Apskaičiuoti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lt-LT" sz="2700" dirty="0">
                <a:latin typeface="+mn-lt"/>
                <a:cs typeface="Times New Roman" panose="02020603050405020304" pitchFamily="18" charset="0"/>
              </a:rPr>
            </a:br>
            <a:r>
              <a:rPr lang="en-US" sz="2700" dirty="0" smtClean="0">
                <a:latin typeface="+mn-lt"/>
                <a:cs typeface="Times New Roman" panose="02020603050405020304" pitchFamily="18" charset="0"/>
              </a:rPr>
              <a:t>p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agrindo 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plotą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,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+mn-lt"/>
                <a:cs typeface="Times New Roman" panose="02020603050405020304" pitchFamily="18" charset="0"/>
              </a:rPr>
            </a:br>
            <a:r>
              <a:rPr lang="en-US" sz="2700" dirty="0" smtClean="0">
                <a:latin typeface="+mn-lt"/>
                <a:cs typeface="Times New Roman" panose="02020603050405020304" pitchFamily="18" charset="0"/>
              </a:rPr>
              <a:t>b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endrą 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f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igūros 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tūrį.</a:t>
            </a:r>
            <a:endParaRPr lang="lt-LT" sz="27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0580" r="15415" b="15870"/>
          <a:stretch/>
        </p:blipFill>
        <p:spPr>
          <a:xfrm>
            <a:off x="936707" y="3404923"/>
            <a:ext cx="2724369" cy="2717800"/>
          </a:xfrm>
        </p:spPr>
      </p:pic>
      <p:grpSp>
        <p:nvGrpSpPr>
          <p:cNvPr id="44" name="Group 43"/>
          <p:cNvGrpSpPr/>
          <p:nvPr/>
        </p:nvGrpSpPr>
        <p:grpSpPr>
          <a:xfrm>
            <a:off x="4380213" y="3298495"/>
            <a:ext cx="2677240" cy="2930663"/>
            <a:chOff x="4921211" y="4253510"/>
            <a:chExt cx="2175629" cy="1979153"/>
          </a:xfrm>
        </p:grpSpPr>
        <p:sp>
          <p:nvSpPr>
            <p:cNvPr id="26" name="5-Point Star 25"/>
            <p:cNvSpPr/>
            <p:nvPr/>
          </p:nvSpPr>
          <p:spPr>
            <a:xfrm>
              <a:off x="4921211" y="4253510"/>
              <a:ext cx="2175629" cy="1979153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srgbClr val="FFC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0"/>
              <a:endCxn id="26" idx="2"/>
            </p:cNvCxnSpPr>
            <p:nvPr/>
          </p:nvCxnSpPr>
          <p:spPr>
            <a:xfrm flipH="1">
              <a:off x="5336721" y="4253510"/>
              <a:ext cx="672305" cy="1979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0"/>
            </p:cNvCxnSpPr>
            <p:nvPr/>
          </p:nvCxnSpPr>
          <p:spPr>
            <a:xfrm>
              <a:off x="6009026" y="4253510"/>
              <a:ext cx="421288" cy="12328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6" idx="2"/>
            </p:cNvCxnSpPr>
            <p:nvPr/>
          </p:nvCxnSpPr>
          <p:spPr>
            <a:xfrm flipH="1">
              <a:off x="5336721" y="5486400"/>
              <a:ext cx="1093593" cy="7462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8736675" y="3741486"/>
            <a:ext cx="3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H</a:t>
            </a:r>
            <a:endParaRPr lang="lt-LT" dirty="0"/>
          </a:p>
        </p:txBody>
      </p:sp>
      <p:grpSp>
        <p:nvGrpSpPr>
          <p:cNvPr id="48" name="Group 47"/>
          <p:cNvGrpSpPr/>
          <p:nvPr/>
        </p:nvGrpSpPr>
        <p:grpSpPr>
          <a:xfrm>
            <a:off x="8085681" y="3741486"/>
            <a:ext cx="3485400" cy="2044681"/>
            <a:chOff x="7570527" y="2719146"/>
            <a:chExt cx="3485400" cy="2044681"/>
          </a:xfrm>
        </p:grpSpPr>
        <p:pic>
          <p:nvPicPr>
            <p:cNvPr id="5122" name="Picture 2" descr="http://www2.arnes.si/~mpavle1/mp/geo/telesa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3" r="66895"/>
            <a:stretch/>
          </p:blipFill>
          <p:spPr bwMode="auto">
            <a:xfrm>
              <a:off x="7570527" y="2719146"/>
              <a:ext cx="1482032" cy="204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343506" y="3657210"/>
                  <a:ext cx="1712421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b="0" i="1" smtClean="0">
                            <a:latin typeface="Cambria Math"/>
                          </a:rPr>
                          <m:t>𝑉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𝑝𝑎𝑔𝑟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. </m:t>
                            </m:r>
                          </m:sub>
                        </m:sSub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506" y="3657210"/>
                  <a:ext cx="1712421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24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4" y="432803"/>
            <a:ext cx="11372044" cy="1952950"/>
          </a:xfrm>
        </p:spPr>
        <p:txBody>
          <a:bodyPr>
            <a:normAutofit fontScale="90000"/>
          </a:bodyPr>
          <a:lstStyle/>
          <a:p>
            <a:r>
              <a:rPr lang="lt-LT" dirty="0"/>
              <a:t> </a:t>
            </a:r>
            <a:r>
              <a:rPr lang="lt-LT" dirty="0" smtClean="0"/>
              <a:t>                                    </a:t>
            </a:r>
            <a:r>
              <a:rPr lang="en-US" dirty="0" smtClean="0"/>
              <a:t>					</a:t>
            </a:r>
            <a:r>
              <a:rPr lang="lt-LT" sz="2700" dirty="0" smtClean="0">
                <a:latin typeface="+mn-lt"/>
              </a:rPr>
              <a:t>Užduočių </a:t>
            </a:r>
            <a:r>
              <a:rPr lang="lt-LT" sz="2700" dirty="0">
                <a:latin typeface="+mn-lt"/>
              </a:rPr>
              <a:t>lapas</a:t>
            </a:r>
            <a:br>
              <a:rPr lang="lt-LT" sz="2700" dirty="0">
                <a:latin typeface="+mn-lt"/>
              </a:rPr>
            </a:br>
            <a:r>
              <a:rPr lang="lt-LT" sz="2700" dirty="0">
                <a:latin typeface="+mn-lt"/>
                <a:cs typeface="Times New Roman" panose="02020603050405020304" pitchFamily="18" charset="0"/>
              </a:rPr>
              <a:t>Įvardinti geometrines figūras erdvėje ir plokštumoje.</a:t>
            </a:r>
            <a:br>
              <a:rPr lang="lt-LT" sz="2700" dirty="0">
                <a:latin typeface="+mn-lt"/>
                <a:cs typeface="Times New Roman" panose="02020603050405020304" pitchFamily="18" charset="0"/>
              </a:rPr>
            </a:br>
            <a:r>
              <a:rPr lang="lt-LT" sz="2700" dirty="0">
                <a:latin typeface="+mn-lt"/>
                <a:cs typeface="Times New Roman" panose="02020603050405020304" pitchFamily="18" charset="0"/>
              </a:rPr>
              <a:t>Apskaičiuoti:</a:t>
            </a:r>
            <a:br>
              <a:rPr lang="lt-LT" sz="2700" dirty="0">
                <a:latin typeface="+mn-lt"/>
                <a:cs typeface="Times New Roman" panose="02020603050405020304" pitchFamily="18" charset="0"/>
              </a:rPr>
            </a:br>
            <a:r>
              <a:rPr lang="en-US" sz="2700" dirty="0" smtClean="0">
                <a:latin typeface="+mn-lt"/>
                <a:cs typeface="Times New Roman" panose="02020603050405020304" pitchFamily="18" charset="0"/>
              </a:rPr>
              <a:t>p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agrindo 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plotą,</a:t>
            </a:r>
            <a:br>
              <a:rPr lang="lt-LT" sz="2700" dirty="0">
                <a:latin typeface="+mn-lt"/>
                <a:cs typeface="Times New Roman" panose="02020603050405020304" pitchFamily="18" charset="0"/>
              </a:rPr>
            </a:br>
            <a:r>
              <a:rPr lang="en-US" sz="2700" dirty="0" smtClean="0">
                <a:latin typeface="+mn-lt"/>
                <a:cs typeface="Times New Roman" panose="02020603050405020304" pitchFamily="18" charset="0"/>
              </a:rPr>
              <a:t>f</a:t>
            </a:r>
            <a:r>
              <a:rPr lang="lt-LT" sz="2700" dirty="0" smtClean="0">
                <a:latin typeface="+mn-lt"/>
                <a:cs typeface="Times New Roman" panose="02020603050405020304" pitchFamily="18" charset="0"/>
              </a:rPr>
              <a:t>igūros </a:t>
            </a:r>
            <a:r>
              <a:rPr lang="lt-LT" sz="2700" dirty="0">
                <a:latin typeface="+mn-lt"/>
                <a:cs typeface="Times New Roman" panose="02020603050405020304" pitchFamily="18" charset="0"/>
              </a:rPr>
              <a:t>tūrį.</a:t>
            </a:r>
            <a:endParaRPr lang="lt-LT" sz="27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0580" r="15415" b="15870"/>
          <a:stretch/>
        </p:blipFill>
        <p:spPr>
          <a:xfrm>
            <a:off x="1620218" y="2666847"/>
            <a:ext cx="3297523" cy="3197627"/>
          </a:xfrm>
        </p:spPr>
      </p:pic>
      <p:grpSp>
        <p:nvGrpSpPr>
          <p:cNvPr id="25" name="Group 24"/>
          <p:cNvGrpSpPr/>
          <p:nvPr/>
        </p:nvGrpSpPr>
        <p:grpSpPr>
          <a:xfrm>
            <a:off x="5981328" y="2385753"/>
            <a:ext cx="5573363" cy="3631863"/>
            <a:chOff x="5981328" y="2385753"/>
            <a:chExt cx="5573363" cy="3631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639396" y="2385753"/>
                  <a:ext cx="3915295" cy="287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t-LT" dirty="0" smtClean="0"/>
                    <a:t>Formulės:</a:t>
                  </a:r>
                </a:p>
                <a:p>
                  <a:endParaRPr lang="lt-LT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𝑡𝑟𝑖𝑘𝑎𝑚𝑝𝑖𝑜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𝑎h</m:t>
                        </m:r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>
                            <a:latin typeface="Cambria Math"/>
                          </a:rPr>
                          <m:t>𝑉</m:t>
                        </m:r>
                        <m:r>
                          <a:rPr lang="lt-LT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lt-L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𝑝𝑎𝑔𝑟</m:t>
                            </m:r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. </m:t>
                            </m:r>
                          </m:sub>
                        </m:sSub>
                        <m:r>
                          <a:rPr lang="lt-LT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lt-LT" i="1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m:oMathPara>
                  </a14:m>
                  <a:endParaRPr lang="lt-LT" dirty="0"/>
                </a:p>
                <a:p>
                  <a:endParaRPr lang="lt-LT" b="0" dirty="0" smtClean="0">
                    <a:ea typeface="Cambria Math"/>
                  </a:endParaRPr>
                </a:p>
                <a:p>
                  <a:r>
                    <a:rPr lang="lt-LT" b="0" dirty="0" smtClean="0">
                      <a:ea typeface="Cambria Math"/>
                    </a:rPr>
                    <a:t>Taisyklingojo trikampio plotas:</a:t>
                  </a:r>
                </a:p>
                <a:p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i="1">
                                <a:latin typeface="Cambria Math"/>
                              </a:rPr>
                              <m:t>𝑡𝑟𝑖𝑘𝑎𝑚𝑝𝑖𝑜</m:t>
                            </m:r>
                          </m:sub>
                        </m:sSub>
                        <m:r>
                          <a:rPr lang="lt-LT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lt-LT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lt-LT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lt-LT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396" y="2385753"/>
                  <a:ext cx="3915295" cy="28764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46" t="-10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5981328" y="2691673"/>
              <a:ext cx="2261061" cy="1238731"/>
              <a:chOff x="5070764" y="2784764"/>
              <a:chExt cx="2261061" cy="1238731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5070764" y="2784764"/>
                <a:ext cx="2261061" cy="929375"/>
              </a:xfrm>
              <a:prstGeom prst="triangle">
                <a:avLst>
                  <a:gd name="adj" fmla="val 39338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cxnSp>
            <p:nvCxnSpPr>
              <p:cNvPr id="11" name="Straight Connector 10"/>
              <p:cNvCxnSpPr>
                <a:stCxn id="5" idx="0"/>
                <a:endCxn id="5" idx="3"/>
              </p:cNvCxnSpPr>
              <p:nvPr/>
            </p:nvCxnSpPr>
            <p:spPr>
              <a:xfrm>
                <a:off x="5960220" y="2784764"/>
                <a:ext cx="0" cy="9293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5960220" y="3602501"/>
                <a:ext cx="103325" cy="10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60220" y="3150523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h</a:t>
                </a:r>
                <a:endParaRPr lang="lt-LT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3804" y="3654163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111858" y="4506746"/>
              <a:ext cx="1496290" cy="1510870"/>
              <a:chOff x="6281497" y="4018349"/>
              <a:chExt cx="1496290" cy="151087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281497" y="4018349"/>
                <a:ext cx="1496290" cy="1207056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9587952">
                <a:off x="6408031" y="4341973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948287">
                <a:off x="7406451" y="434240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70784" y="515988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27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82" y="372120"/>
            <a:ext cx="10515600" cy="231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										</a:t>
            </a:r>
            <a:r>
              <a:rPr lang="en-US" sz="2700" dirty="0" smtClean="0">
                <a:latin typeface="+mn-lt"/>
              </a:rPr>
              <a:t>Mokytojui</a:t>
            </a:r>
            <a:r>
              <a:rPr lang="lt-LT" sz="9600" dirty="0">
                <a:latin typeface="+mn-lt"/>
              </a:rPr>
              <a:t/>
            </a:r>
            <a:br>
              <a:rPr lang="lt-LT" sz="9600" dirty="0">
                <a:latin typeface="+mn-lt"/>
              </a:rPr>
            </a:br>
            <a:r>
              <a:rPr lang="en-US" sz="4900" dirty="0" smtClean="0">
                <a:latin typeface="+mn-lt"/>
              </a:rPr>
              <a:t>	</a:t>
            </a:r>
            <a:r>
              <a:rPr lang="lt-LT" sz="4900" dirty="0" smtClean="0">
                <a:latin typeface="+mn-lt"/>
              </a:rPr>
              <a:t>Stačiakampis </a:t>
            </a:r>
            <a:r>
              <a:rPr lang="lt-LT" dirty="0" smtClean="0">
                <a:latin typeface="+mn-lt"/>
              </a:rPr>
              <a:t>gretasienis ir prizmė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lt-LT" sz="2700" dirty="0" smtClean="0">
                <a:latin typeface="+mn-lt"/>
              </a:rPr>
              <a:t>Surasti </a:t>
            </a:r>
            <a:r>
              <a:rPr lang="lt-LT" sz="2700" dirty="0">
                <a:latin typeface="+mn-lt"/>
              </a:rPr>
              <a:t>iš kiek ir kokių geometrinių figūrų sudaryta ši žvakė.</a:t>
            </a:r>
            <a:r>
              <a:rPr lang="lt-LT" sz="2700" dirty="0"/>
              <a:t/>
            </a:r>
            <a:br>
              <a:rPr lang="lt-LT" sz="2700" dirty="0"/>
            </a:br>
            <a:r>
              <a:rPr lang="lt-LT" sz="2700" dirty="0" smtClean="0">
                <a:cs typeface="Times New Roman" panose="02020603050405020304" pitchFamily="18" charset="0"/>
              </a:rPr>
              <a:t>Apskaičiuoti</a:t>
            </a:r>
            <a:r>
              <a:rPr lang="en-US" sz="2700" dirty="0" smtClean="0">
                <a:cs typeface="Times New Roman" panose="02020603050405020304" pitchFamily="18" charset="0"/>
              </a:rPr>
              <a:t> </a:t>
            </a:r>
            <a:r>
              <a:rPr lang="lt-LT" sz="2700" dirty="0" smtClean="0">
                <a:cs typeface="Times New Roman" panose="02020603050405020304" pitchFamily="18" charset="0"/>
              </a:rPr>
              <a:t>figūros </a:t>
            </a:r>
            <a:r>
              <a:rPr lang="lt-LT" sz="2700" dirty="0">
                <a:cs typeface="Times New Roman" panose="02020603050405020304" pitchFamily="18" charset="0"/>
              </a:rPr>
              <a:t>tūrį</a:t>
            </a:r>
            <a:r>
              <a:rPr lang="lt-LT" sz="2700" dirty="0" smtClean="0">
                <a:cs typeface="Times New Roman" panose="02020603050405020304" pitchFamily="18" charset="0"/>
              </a:rPr>
              <a:t>.</a:t>
            </a:r>
            <a:endParaRPr lang="lt-LT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7953" r="22522" b="14411"/>
          <a:stretch/>
        </p:blipFill>
        <p:spPr>
          <a:xfrm>
            <a:off x="1173941" y="3067858"/>
            <a:ext cx="3352800" cy="3378200"/>
          </a:xfrm>
        </p:spPr>
      </p:pic>
      <p:cxnSp>
        <p:nvCxnSpPr>
          <p:cNvPr id="20" name="Straight Connector 19"/>
          <p:cNvCxnSpPr/>
          <p:nvPr/>
        </p:nvCxnSpPr>
        <p:spPr>
          <a:xfrm>
            <a:off x="8436036" y="2682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384921" y="2652327"/>
            <a:ext cx="6102229" cy="4099942"/>
            <a:chOff x="5639087" y="2054698"/>
            <a:chExt cx="6102229" cy="4099942"/>
          </a:xfrm>
        </p:grpSpPr>
        <p:grpSp>
          <p:nvGrpSpPr>
            <p:cNvPr id="35" name="Group 34"/>
            <p:cNvGrpSpPr/>
            <p:nvPr/>
          </p:nvGrpSpPr>
          <p:grpSpPr>
            <a:xfrm>
              <a:off x="5639088" y="2054698"/>
              <a:ext cx="1571064" cy="1008594"/>
              <a:chOff x="4834252" y="3192804"/>
              <a:chExt cx="2653274" cy="1416937"/>
            </a:xfrm>
            <a:solidFill>
              <a:srgbClr val="FFC000"/>
            </a:solidFill>
          </p:grpSpPr>
          <p:sp>
            <p:nvSpPr>
              <p:cNvPr id="36" name="Isosceles Triangle 35"/>
              <p:cNvSpPr/>
              <p:nvPr/>
            </p:nvSpPr>
            <p:spPr>
              <a:xfrm>
                <a:off x="4834252" y="3714843"/>
                <a:ext cx="1997729" cy="894898"/>
              </a:xfrm>
              <a:prstGeom prst="triangle">
                <a:avLst>
                  <a:gd name="adj" fmla="val 4901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9101596">
                <a:off x="6139223" y="3192804"/>
                <a:ext cx="1348303" cy="11929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  <p:sp>
          <p:nvSpPr>
            <p:cNvPr id="38" name="Cube 37"/>
            <p:cNvSpPr/>
            <p:nvPr/>
          </p:nvSpPr>
          <p:spPr>
            <a:xfrm>
              <a:off x="5639087" y="3541223"/>
              <a:ext cx="1624749" cy="2349198"/>
            </a:xfrm>
            <a:prstGeom prst="cube">
              <a:avLst>
                <a:gd name="adj" fmla="val 3727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20316" y="578530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a</a:t>
              </a:r>
              <a:endParaRPr lang="lt-LT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8826205">
              <a:off x="6939147" y="5568767"/>
              <a:ext cx="245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</a:t>
              </a:r>
              <a:endParaRPr lang="lt-LT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63836" y="4257606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H</a:t>
              </a:r>
              <a:endParaRPr lang="lt-LT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8102" y="303938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a</a:t>
              </a:r>
              <a:endParaRPr lang="lt-LT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8826205">
              <a:off x="7157562" y="2707513"/>
              <a:ext cx="245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/>
                <a:t>H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826021" y="2121570"/>
              <a:ext cx="3915295" cy="3245760"/>
              <a:chOff x="7826021" y="2121570"/>
              <a:chExt cx="3915295" cy="3245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826021" y="2121570"/>
                    <a:ext cx="3915295" cy="2357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lt-LT" dirty="0" smtClean="0"/>
                      <a:t>Formulės:</a:t>
                    </a:r>
                  </a:p>
                  <a:p>
                    <a:endParaRPr lang="lt-LT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lt-LT" i="1">
                              <a:latin typeface="Cambria Math"/>
                            </a:rPr>
                            <m:t>𝑉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lt-LT" i="1">
                                  <a:latin typeface="Cambria Math"/>
                                  <a:ea typeface="Cambria Math"/>
                                </a:rPr>
                                <m:t>𝑝𝑎𝑔𝑟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</a:rPr>
                                <m:t>. </m:t>
                              </m:r>
                            </m:sub>
                          </m:s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𝐻</m:t>
                          </m:r>
                        </m:oMath>
                      </m:oMathPara>
                    </a14:m>
                    <a:endParaRPr lang="lt-LT" dirty="0"/>
                  </a:p>
                  <a:p>
                    <a:endParaRPr lang="lt-LT" b="0" dirty="0" smtClean="0">
                      <a:ea typeface="Cambria Math"/>
                    </a:endParaRPr>
                  </a:p>
                  <a:p>
                    <a:r>
                      <a:rPr lang="lt-LT" b="0" dirty="0" smtClean="0">
                        <a:ea typeface="Cambria Math"/>
                      </a:rPr>
                      <a:t>Taisyklingojo trikampio plotas:</a:t>
                    </a:r>
                  </a:p>
                  <a:p>
                    <a:endParaRPr lang="lt-LT" b="0" dirty="0" smtClean="0">
                      <a:ea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lt-L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lt-LT" i="1">
                                  <a:latin typeface="Cambria Math"/>
                                </a:rPr>
                                <m:t>𝑡𝑟𝑖𝑘𝑎𝑚𝑝𝑖𝑜</m:t>
                              </m:r>
                            </m:sub>
                          </m:s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lt-L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lt-LT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lt-LT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lt-LT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lt-LT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lt-LT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lt-LT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6021" y="2121570"/>
                    <a:ext cx="3915295" cy="235782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402" t="-1292"/>
                    </a:stretch>
                  </a:blipFill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/>
              <p:cNvGrpSpPr/>
              <p:nvPr/>
            </p:nvGrpSpPr>
            <p:grpSpPr>
              <a:xfrm>
                <a:off x="10589187" y="4421641"/>
                <a:ext cx="937555" cy="945689"/>
                <a:chOff x="9572201" y="4197427"/>
                <a:chExt cx="937555" cy="945689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9618220" y="4197427"/>
                  <a:ext cx="884561" cy="661946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19587952">
                  <a:off x="9572201" y="4296960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t-LT" dirty="0" smtClean="0"/>
                    <a:t>a</a:t>
                  </a:r>
                  <a:endParaRPr lang="lt-LT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 rot="1948287">
                  <a:off x="10214482" y="4265578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t-LT" dirty="0" smtClean="0"/>
                    <a:t>a</a:t>
                  </a:r>
                  <a:endParaRPr lang="lt-LT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944918" y="4773784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t-LT" dirty="0" smtClean="0"/>
                    <a:t>a</a:t>
                  </a:r>
                  <a:endParaRPr lang="lt-LT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675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021982"/>
          </a:xfrm>
        </p:spPr>
        <p:txBody>
          <a:bodyPr>
            <a:noAutofit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>                                                             </a:t>
            </a:r>
            <a:r>
              <a:rPr lang="en-US" sz="2400" dirty="0" smtClean="0"/>
              <a:t>					</a:t>
            </a:r>
            <a:r>
              <a:rPr lang="lt-LT" sz="2400" dirty="0" smtClean="0">
                <a:latin typeface="+mn-lt"/>
              </a:rPr>
              <a:t>Užduočių </a:t>
            </a:r>
            <a:r>
              <a:rPr lang="lt-LT" sz="2400" dirty="0">
                <a:latin typeface="+mn-lt"/>
              </a:rPr>
              <a:t>lapas</a:t>
            </a:r>
            <a:r>
              <a:rPr lang="lt-LT" sz="2400" b="1" dirty="0"/>
              <a:t/>
            </a:r>
            <a:br>
              <a:rPr lang="lt-LT" sz="2400" b="1" dirty="0"/>
            </a:br>
            <a:r>
              <a:rPr lang="lt-LT" sz="2400" dirty="0" smtClean="0">
                <a:latin typeface="+mn-lt"/>
              </a:rPr>
              <a:t>Surasti </a:t>
            </a:r>
            <a:r>
              <a:rPr lang="lt-LT" sz="2400" dirty="0">
                <a:latin typeface="+mn-lt"/>
              </a:rPr>
              <a:t>iš kiek ir kokių geometrinių figūrų sudaryta ši žvakė.</a:t>
            </a:r>
            <a:br>
              <a:rPr lang="lt-LT" sz="2400" dirty="0">
                <a:latin typeface="+mn-lt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Apskaičiuoti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figūros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tūrį.</a:t>
            </a:r>
            <a:r>
              <a:rPr lang="lt-LT" sz="2400" dirty="0">
                <a:latin typeface="+mn-lt"/>
              </a:rPr>
              <a:t/>
            </a:r>
            <a:br>
              <a:rPr lang="lt-LT" sz="2400" dirty="0">
                <a:latin typeface="+mn-lt"/>
              </a:rPr>
            </a:br>
            <a:endParaRPr lang="lt-LT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7953" r="22522" b="14411"/>
          <a:stretch/>
        </p:blipFill>
        <p:spPr>
          <a:xfrm>
            <a:off x="369273" y="2399333"/>
            <a:ext cx="3350853" cy="3381722"/>
          </a:xfrm>
        </p:spPr>
      </p:pic>
    </p:spTree>
    <p:extLst>
      <p:ext uri="{BB962C8B-B14F-4D97-AF65-F5344CB8AC3E}">
        <p14:creationId xmlns:p14="http://schemas.microsoft.com/office/powerpoint/2010/main" val="386209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>
                <a:latin typeface="+mn-lt"/>
              </a:rPr>
              <a:t>Darbo priemonės:</a:t>
            </a:r>
            <a:endParaRPr lang="lt-LT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Liniuotė </a:t>
            </a:r>
          </a:p>
          <a:p>
            <a:endParaRPr lang="lt-LT" dirty="0" smtClean="0"/>
          </a:p>
          <a:p>
            <a:r>
              <a:rPr lang="lt-LT" dirty="0" smtClean="0"/>
              <a:t>Slankmatis</a:t>
            </a:r>
          </a:p>
          <a:p>
            <a:endParaRPr lang="lt-LT" dirty="0" smtClean="0"/>
          </a:p>
          <a:p>
            <a:r>
              <a:rPr lang="lt-LT" dirty="0" smtClean="0"/>
              <a:t>Užduočių lapai (mokiniams)</a:t>
            </a:r>
          </a:p>
          <a:p>
            <a:endParaRPr lang="lt-LT" dirty="0"/>
          </a:p>
          <a:p>
            <a:r>
              <a:rPr lang="lt-LT" dirty="0" smtClean="0"/>
              <a:t>Metodinė medžiaga (mokytojui)</a:t>
            </a:r>
            <a:endParaRPr lang="lt-LT" dirty="0"/>
          </a:p>
        </p:txBody>
      </p:sp>
      <p:pic>
        <p:nvPicPr>
          <p:cNvPr id="1026" name="Picture 2" descr="https://varle.lt/static/uploads/products/39/sla/slankmatis-251-150-005-40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54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44" y="2610514"/>
            <a:ext cx="315912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delizmas.com/catalog/1082-1496-large/liniuot-30-c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00" b="71333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11" b="25333"/>
          <a:stretch/>
        </p:blipFill>
        <p:spPr bwMode="auto">
          <a:xfrm>
            <a:off x="3569335" y="1654622"/>
            <a:ext cx="2857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1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606" y="728379"/>
            <a:ext cx="10972800" cy="807720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sz="4800" dirty="0" smtClean="0">
                <a:solidFill>
                  <a:schemeClr val="accent2">
                    <a:lumMod val="75000"/>
                  </a:schemeClr>
                </a:solidFill>
              </a:rPr>
              <a:t>Pagrindinės geometrinės figūros: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026" name="Picture 2" descr="C:\Users\Jolita\Pictures\Aušros projektui\Geometrinės figūr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3" y="1724371"/>
            <a:ext cx="11365374" cy="38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4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496" y="412124"/>
            <a:ext cx="11377704" cy="159770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										</a:t>
            </a:r>
            <a:r>
              <a:rPr lang="lt-LT" sz="2400" dirty="0" smtClean="0">
                <a:latin typeface="+mn-lt"/>
              </a:rPr>
              <a:t>Užduočių </a:t>
            </a:r>
            <a:r>
              <a:rPr lang="lt-LT" sz="2400" dirty="0">
                <a:latin typeface="+mn-lt"/>
              </a:rPr>
              <a:t>lapas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lt-LT" sz="4400" dirty="0" smtClean="0">
                <a:latin typeface="+mn-lt"/>
              </a:rPr>
              <a:t>Įvardinkite </a:t>
            </a:r>
            <a:r>
              <a:rPr lang="lt-LT" sz="4400" dirty="0" smtClean="0">
                <a:latin typeface="+mn-lt"/>
              </a:rPr>
              <a:t>geometrines figūras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sz="24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9044" r="-129" b="7406"/>
          <a:stretch/>
        </p:blipFill>
        <p:spPr>
          <a:xfrm>
            <a:off x="360608" y="2116704"/>
            <a:ext cx="6932948" cy="4501762"/>
          </a:xfrm>
        </p:spPr>
      </p:pic>
      <p:sp>
        <p:nvSpPr>
          <p:cNvPr id="2" name="TextBox 1"/>
          <p:cNvSpPr txBox="1"/>
          <p:nvPr/>
        </p:nvSpPr>
        <p:spPr>
          <a:xfrm>
            <a:off x="8087932" y="1957589"/>
            <a:ext cx="3309871" cy="38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15700"/>
              </p:ext>
            </p:extLst>
          </p:nvPr>
        </p:nvGraphicFramePr>
        <p:xfrm>
          <a:off x="7662931" y="2112133"/>
          <a:ext cx="4159874" cy="4365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911"/>
                <a:gridCol w="3618963"/>
              </a:tblGrid>
              <a:tr h="7668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3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5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6</a:t>
                      </a:r>
                      <a:endParaRPr lang="lt-LT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96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2193924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atin typeface="+mn-lt"/>
              </a:rPr>
              <a:t>                                                           </a:t>
            </a:r>
            <a:r>
              <a:rPr lang="lt-LT" sz="2400" b="1" dirty="0">
                <a:latin typeface="+mn-lt"/>
              </a:rPr>
              <a:t> </a:t>
            </a:r>
            <a:r>
              <a:rPr lang="lt-LT" sz="2400" b="1" dirty="0" smtClean="0">
                <a:latin typeface="+mn-lt"/>
              </a:rPr>
              <a:t>                                                             </a:t>
            </a:r>
            <a:r>
              <a:rPr lang="en-US" sz="2400" b="1" dirty="0" smtClean="0">
                <a:latin typeface="+mn-lt"/>
              </a:rPr>
              <a:t>Mokytojui</a:t>
            </a:r>
            <a:r>
              <a:rPr lang="lt-LT" sz="2400" b="1" dirty="0" smtClean="0">
                <a:latin typeface="+mn-lt"/>
              </a:rPr>
              <a:t/>
            </a:r>
            <a:br>
              <a:rPr lang="lt-LT" sz="2400" b="1" dirty="0" smtClean="0">
                <a:latin typeface="+mn-lt"/>
              </a:rPr>
            </a:br>
            <a:r>
              <a:rPr lang="lt-LT" sz="3100" dirty="0" smtClean="0">
                <a:latin typeface="+mn-lt"/>
              </a:rPr>
              <a:t>Žvakės aukštis – 10 cm, pagrindo skersmuo 5 cm.</a:t>
            </a:r>
            <a:br>
              <a:rPr lang="lt-LT" sz="3100" dirty="0" smtClean="0">
                <a:latin typeface="+mn-lt"/>
              </a:rPr>
            </a:br>
            <a:r>
              <a:rPr lang="lt-LT" sz="3100" dirty="0" smtClean="0">
                <a:latin typeface="+mn-lt"/>
              </a:rPr>
              <a:t>Kokių išmatavimų dirbtinio korio reikės, norint pagaminti nurodyto dydžio žvakę?</a:t>
            </a:r>
            <a:endParaRPr lang="lt-LT" sz="31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7077" r="13118"/>
          <a:stretch/>
        </p:blipFill>
        <p:spPr>
          <a:xfrm>
            <a:off x="1106977" y="2368132"/>
            <a:ext cx="4064000" cy="4043363"/>
          </a:xfrm>
        </p:spPr>
      </p:pic>
      <p:grpSp>
        <p:nvGrpSpPr>
          <p:cNvPr id="16" name="Group 15"/>
          <p:cNvGrpSpPr/>
          <p:nvPr/>
        </p:nvGrpSpPr>
        <p:grpSpPr>
          <a:xfrm rot="5400000">
            <a:off x="6711134" y="2368132"/>
            <a:ext cx="3035216" cy="3778411"/>
            <a:chOff x="6711134" y="2368132"/>
            <a:chExt cx="3035216" cy="3778411"/>
          </a:xfrm>
        </p:grpSpPr>
        <p:grpSp>
          <p:nvGrpSpPr>
            <p:cNvPr id="14" name="Group 13"/>
            <p:cNvGrpSpPr/>
            <p:nvPr/>
          </p:nvGrpSpPr>
          <p:grpSpPr>
            <a:xfrm>
              <a:off x="6711134" y="2368132"/>
              <a:ext cx="3035216" cy="3778411"/>
              <a:chOff x="5990037" y="2301765"/>
              <a:chExt cx="3035216" cy="3778411"/>
            </a:xfrm>
          </p:grpSpPr>
          <p:sp>
            <p:nvSpPr>
              <p:cNvPr id="5" name="Right Triangle 4"/>
              <p:cNvSpPr/>
              <p:nvPr/>
            </p:nvSpPr>
            <p:spPr>
              <a:xfrm rot="16200000">
                <a:off x="5580134" y="2711668"/>
                <a:ext cx="3058511" cy="2238705"/>
              </a:xfrm>
              <a:prstGeom prst="rt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0800000">
                <a:off x="6481778" y="5710844"/>
                <a:ext cx="1238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Aukštis, h</a:t>
                </a:r>
                <a:endParaRPr lang="lt-LT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5990037" y="5577840"/>
                <a:ext cx="223870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8437418" y="2301765"/>
                <a:ext cx="8313" cy="305851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6200000">
                <a:off x="8229601" y="3646352"/>
                <a:ext cx="1221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Pagrindas</a:t>
                </a:r>
                <a:endParaRPr lang="lt-LT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758646" y="5235450"/>
              <a:ext cx="191193" cy="1911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25788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8900"/>
            <a:ext cx="11216425" cy="2193924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atin typeface="+mn-lt"/>
              </a:rPr>
              <a:t>                                                            </a:t>
            </a:r>
            <a:r>
              <a:rPr lang="en-US" sz="2400" b="1" dirty="0" smtClean="0">
                <a:latin typeface="+mn-lt"/>
              </a:rPr>
              <a:t>						</a:t>
            </a:r>
            <a:r>
              <a:rPr lang="lt-LT" sz="2400" dirty="0" smtClean="0">
                <a:latin typeface="+mn-lt"/>
              </a:rPr>
              <a:t>Užduočių </a:t>
            </a:r>
            <a:r>
              <a:rPr lang="lt-LT" sz="2400" dirty="0">
                <a:latin typeface="+mn-lt"/>
              </a:rPr>
              <a:t>lapas</a:t>
            </a:r>
            <a:r>
              <a:rPr lang="lt-LT" sz="2400" b="1" dirty="0" smtClean="0">
                <a:latin typeface="+mn-lt"/>
              </a:rPr>
              <a:t/>
            </a:r>
            <a:br>
              <a:rPr lang="lt-LT" sz="2400" b="1" dirty="0" smtClean="0">
                <a:latin typeface="+mn-lt"/>
              </a:rPr>
            </a:br>
            <a:r>
              <a:rPr lang="lt-LT" sz="3100" dirty="0" smtClean="0"/>
              <a:t>Žvakės aukštis – 10 cm, pagrindo skersmuo 5 cm.</a:t>
            </a:r>
            <a:br>
              <a:rPr lang="lt-LT" sz="3100" dirty="0" smtClean="0"/>
            </a:br>
            <a:r>
              <a:rPr lang="lt-LT" sz="3100" dirty="0" smtClean="0"/>
              <a:t>Kokių išmatavimų dirbtinio korio reikės, norint pagaminti nurodyto dydžio žvakę?</a:t>
            </a:r>
            <a:endParaRPr lang="lt-LT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7077" r="13118"/>
          <a:stretch/>
        </p:blipFill>
        <p:spPr>
          <a:xfrm>
            <a:off x="926088" y="2420701"/>
            <a:ext cx="4064000" cy="4043363"/>
          </a:xfrm>
        </p:spPr>
      </p:pic>
    </p:spTree>
    <p:extLst>
      <p:ext uri="{BB962C8B-B14F-4D97-AF65-F5344CB8AC3E}">
        <p14:creationId xmlns:p14="http://schemas.microsoft.com/office/powerpoint/2010/main" val="325788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05" y="292639"/>
            <a:ext cx="10515600" cy="200659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>
                <a:latin typeface="+mn-lt"/>
              </a:rPr>
              <a:t>Stačiakampis </a:t>
            </a:r>
            <a:r>
              <a:rPr lang="lt-LT" dirty="0" smtClean="0">
                <a:latin typeface="+mn-lt"/>
              </a:rPr>
              <a:t>gretasienis</a:t>
            </a:r>
            <a:r>
              <a:rPr lang="en-US" dirty="0" smtClean="0">
                <a:latin typeface="+mn-lt"/>
              </a:rPr>
              <a:t> 				</a:t>
            </a:r>
            <a:r>
              <a:rPr lang="en-US" sz="2700" dirty="0" smtClean="0">
                <a:latin typeface="+mn-lt"/>
              </a:rPr>
              <a:t>Mokytojui</a:t>
            </a:r>
            <a:r>
              <a:rPr lang="lt-LT" sz="3600" dirty="0" smtClean="0">
                <a:latin typeface="+mn-lt"/>
              </a:rPr>
              <a:t/>
            </a:r>
            <a:br>
              <a:rPr lang="lt-LT" sz="3600" dirty="0" smtClean="0">
                <a:latin typeface="+mn-lt"/>
              </a:rPr>
            </a:br>
            <a:r>
              <a:rPr lang="lt-LT" sz="2200" dirty="0" smtClean="0">
                <a:latin typeface="+mn-lt"/>
                <a:cs typeface="Times New Roman" panose="02020603050405020304" pitchFamily="18" charset="0"/>
              </a:rPr>
              <a:t>Apskaičiuoti:</a:t>
            </a:r>
            <a:br>
              <a:rPr lang="lt-LT" sz="22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200" dirty="0" smtClean="0">
                <a:latin typeface="+mn-lt"/>
                <a:cs typeface="Times New Roman" panose="02020603050405020304" pitchFamily="18" charset="0"/>
              </a:rPr>
              <a:t>pagrindo plotą,</a:t>
            </a:r>
            <a:br>
              <a:rPr lang="lt-LT" sz="22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200" dirty="0">
                <a:latin typeface="+mn-lt"/>
                <a:cs typeface="Times New Roman" panose="02020603050405020304" pitchFamily="18" charset="0"/>
              </a:rPr>
              <a:t>v</a:t>
            </a:r>
            <a:r>
              <a:rPr lang="lt-LT" sz="2200" dirty="0" smtClean="0">
                <a:latin typeface="+mn-lt"/>
                <a:cs typeface="Times New Roman" panose="02020603050405020304" pitchFamily="18" charset="0"/>
              </a:rPr>
              <a:t>iso paviršiaus plotą,</a:t>
            </a:r>
            <a:br>
              <a:rPr lang="lt-LT" sz="22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200" dirty="0" smtClean="0">
                <a:latin typeface="+mn-lt"/>
                <a:cs typeface="Times New Roman" panose="02020603050405020304" pitchFamily="18" charset="0"/>
              </a:rPr>
              <a:t>figūros tūrį.</a:t>
            </a:r>
            <a:endParaRPr lang="lt-LT" sz="2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6512" r="19560" b="13517"/>
          <a:stretch/>
        </p:blipFill>
        <p:spPr>
          <a:xfrm rot="16200000">
            <a:off x="257270" y="2815370"/>
            <a:ext cx="3911600" cy="3479801"/>
          </a:xfrm>
        </p:spPr>
      </p:pic>
      <p:sp>
        <p:nvSpPr>
          <p:cNvPr id="5" name="Rectangle 4"/>
          <p:cNvSpPr/>
          <p:nvPr/>
        </p:nvSpPr>
        <p:spPr>
          <a:xfrm>
            <a:off x="4965700" y="1864971"/>
            <a:ext cx="914400" cy="96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4965700" y="3322748"/>
            <a:ext cx="914400" cy="27823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9" name="Group 8"/>
          <p:cNvGrpSpPr/>
          <p:nvPr/>
        </p:nvGrpSpPr>
        <p:grpSpPr>
          <a:xfrm>
            <a:off x="6717747" y="3013656"/>
            <a:ext cx="1293344" cy="3349849"/>
            <a:chOff x="6794939" y="2412123"/>
            <a:chExt cx="1293344" cy="3460555"/>
          </a:xfrm>
        </p:grpSpPr>
        <p:sp>
          <p:nvSpPr>
            <p:cNvPr id="7" name="Cube 6"/>
            <p:cNvSpPr/>
            <p:nvPr/>
          </p:nvSpPr>
          <p:spPr>
            <a:xfrm>
              <a:off x="6794939" y="2412123"/>
              <a:ext cx="1216152" cy="3168869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28695" y="5503346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a</a:t>
              </a:r>
              <a:endParaRPr lang="lt-L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5342153"/>
              <a:ext cx="31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600000" lon="0" rev="1800000"/>
                </a:camera>
                <a:lightRig rig="threePt" dir="t"/>
              </a:scene3d>
            </a:bodyPr>
            <a:lstStyle/>
            <a:p>
              <a:r>
                <a:rPr lang="lt-LT" dirty="0" smtClean="0"/>
                <a:t>b</a:t>
              </a:r>
              <a:endParaRPr lang="lt-LT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15187" y="1747510"/>
            <a:ext cx="2527162" cy="4615995"/>
            <a:chOff x="8863376" y="1362006"/>
            <a:chExt cx="2680994" cy="5135587"/>
          </a:xfrm>
        </p:grpSpPr>
        <p:grpSp>
          <p:nvGrpSpPr>
            <p:cNvPr id="18" name="Group 17"/>
            <p:cNvGrpSpPr/>
            <p:nvPr/>
          </p:nvGrpSpPr>
          <p:grpSpPr>
            <a:xfrm>
              <a:off x="9017208" y="1362006"/>
              <a:ext cx="2288101" cy="3980147"/>
              <a:chOff x="9341404" y="1970116"/>
              <a:chExt cx="2288101" cy="398014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426633" y="1970116"/>
                <a:ext cx="2202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Formulės</a:t>
                </a:r>
                <a:endParaRPr lang="lt-LT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9341404" y="2489708"/>
                <a:ext cx="1506616" cy="3460555"/>
                <a:chOff x="9341404" y="2489708"/>
                <a:chExt cx="1506616" cy="34605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9341404" y="2489708"/>
                  <a:ext cx="1293344" cy="3460555"/>
                  <a:chOff x="6794939" y="2412123"/>
                  <a:chExt cx="1293344" cy="3460555"/>
                </a:xfrm>
              </p:grpSpPr>
              <p:sp>
                <p:nvSpPr>
                  <p:cNvPr id="13" name="Cube 12"/>
                  <p:cNvSpPr/>
                  <p:nvPr/>
                </p:nvSpPr>
                <p:spPr>
                  <a:xfrm>
                    <a:off x="6794939" y="2412123"/>
                    <a:ext cx="1216152" cy="3168869"/>
                  </a:xfrm>
                  <a:prstGeom prst="cub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128695" y="5503346"/>
                    <a:ext cx="274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lt-LT" dirty="0" smtClean="0"/>
                      <a:t>a</a:t>
                    </a:r>
                    <a:endParaRPr lang="lt-LT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772400" y="5342153"/>
                    <a:ext cx="3158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>
                        <a:rot lat="600000" lon="0" rev="1800000"/>
                      </a:camera>
                      <a:lightRig rig="threePt" dir="t"/>
                    </a:scene3d>
                  </a:bodyPr>
                  <a:lstStyle/>
                  <a:p>
                    <a:r>
                      <a:rPr lang="lt-LT" dirty="0" smtClean="0"/>
                      <a:t>b</a:t>
                    </a:r>
                    <a:endParaRPr lang="lt-LT" dirty="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0557556" y="3890382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t-LT" dirty="0" smtClean="0"/>
                    <a:t>c</a:t>
                  </a:r>
                  <a:endParaRPr lang="lt-LT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863376" y="5392901"/>
                  <a:ext cx="1587731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𝑝𝑎𝑔𝑟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b="0" i="1" smtClean="0">
                            <a:latin typeface="Cambria Math"/>
                          </a:rPr>
                          <m:t> 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𝑎𝑏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3376" y="5392901"/>
                  <a:ext cx="1587731" cy="3907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63376" y="5737513"/>
                  <a:ext cx="2680994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𝑝𝑎𝑣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b="0" i="1" smtClean="0">
                            <a:latin typeface="Cambria Math"/>
                          </a:rPr>
                          <m:t> 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=2(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𝑎𝑏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𝑎𝑐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𝑏𝑐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3376" y="5737513"/>
                  <a:ext cx="2680994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63376" y="6128261"/>
                  <a:ext cx="1112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lt-LT" b="0" i="1" smtClean="0">
                            <a:latin typeface="Cambria Math"/>
                          </a:rPr>
                          <m:t>𝑉</m:t>
                        </m:r>
                        <m:r>
                          <a:rPr lang="lt-LT" b="0" i="1" smtClean="0">
                            <a:latin typeface="Cambria Math"/>
                          </a:rPr>
                          <m:t> =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𝑎𝑏𝑐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3376" y="6128261"/>
                  <a:ext cx="111299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84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11" y="799144"/>
            <a:ext cx="11442552" cy="2097802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latin typeface="+mn-lt"/>
              </a:rPr>
              <a:t>                                                             </a:t>
            </a:r>
            <a:r>
              <a:rPr lang="en-US" sz="2400" b="1" dirty="0" smtClean="0">
                <a:latin typeface="+mn-lt"/>
              </a:rPr>
              <a:t>						</a:t>
            </a:r>
            <a:r>
              <a:rPr lang="lt-LT" sz="2400" b="1" dirty="0" smtClean="0">
                <a:latin typeface="+mn-lt"/>
              </a:rPr>
              <a:t> </a:t>
            </a:r>
            <a:r>
              <a:rPr lang="lt-LT" sz="2400" b="1" dirty="0" smtClean="0">
                <a:latin typeface="+mn-lt"/>
              </a:rPr>
              <a:t>Užduočių lapas</a:t>
            </a:r>
            <a:br>
              <a:rPr lang="lt-LT" sz="2400" b="1" dirty="0" smtClean="0">
                <a:latin typeface="+mn-lt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Įvardinti geometrines figūras erdvėje ir plokštumoje.</a:t>
            </a:r>
            <a:br>
              <a:rPr lang="lt-LT" sz="2400" dirty="0" smtClean="0">
                <a:latin typeface="+mn-lt"/>
                <a:cs typeface="Times New Roman" panose="02020603050405020304" pitchFamily="18" charset="0"/>
              </a:rPr>
            </a:br>
            <a:r>
              <a:rPr lang="lt-LT" sz="24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pskaičiuoti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pagrindo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plotą,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>
                <a:latin typeface="+mn-lt"/>
                <a:cs typeface="Times New Roman" panose="02020603050405020304" pitchFamily="18" charset="0"/>
              </a:rPr>
              <a:t>š</a:t>
            </a: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oninio paviršiaus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plotą,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lt-LT" sz="2400" dirty="0" smtClean="0">
                <a:latin typeface="+mn-lt"/>
                <a:cs typeface="Times New Roman" panose="02020603050405020304" pitchFamily="18" charset="0"/>
              </a:rPr>
              <a:t>figūros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tūrį.</a:t>
            </a:r>
            <a:endParaRPr lang="lt-LT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6512" r="19560" b="13517"/>
          <a:stretch/>
        </p:blipFill>
        <p:spPr>
          <a:xfrm rot="16200000">
            <a:off x="3628500" y="2309333"/>
            <a:ext cx="4109643" cy="3572787"/>
          </a:xfrm>
        </p:spPr>
      </p:pic>
      <p:grpSp>
        <p:nvGrpSpPr>
          <p:cNvPr id="32" name="Group 31"/>
          <p:cNvGrpSpPr/>
          <p:nvPr/>
        </p:nvGrpSpPr>
        <p:grpSpPr>
          <a:xfrm>
            <a:off x="8158749" y="1767095"/>
            <a:ext cx="3040507" cy="4430072"/>
            <a:chOff x="9014689" y="1718364"/>
            <a:chExt cx="3040507" cy="4430072"/>
          </a:xfrm>
        </p:grpSpPr>
        <p:sp>
          <p:nvSpPr>
            <p:cNvPr id="3" name="TextBox 2"/>
            <p:cNvSpPr txBox="1"/>
            <p:nvPr/>
          </p:nvSpPr>
          <p:spPr>
            <a:xfrm>
              <a:off x="10226621" y="4249590"/>
              <a:ext cx="1828575" cy="65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Formulės:</a:t>
              </a:r>
            </a:p>
            <a:p>
              <a:endParaRPr lang="lt-LT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610669" y="1718364"/>
              <a:ext cx="1152870" cy="2420965"/>
              <a:chOff x="6805023" y="2321108"/>
              <a:chExt cx="1152870" cy="2420965"/>
            </a:xfrm>
          </p:grpSpPr>
          <p:sp>
            <p:nvSpPr>
              <p:cNvPr id="5" name="Rectangle 4"/>
              <p:cNvSpPr/>
              <p:nvPr/>
            </p:nvSpPr>
            <p:spPr>
              <a:xfrm rot="5400000">
                <a:off x="6540307" y="3324488"/>
                <a:ext cx="2051633" cy="7835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6854309" y="3213333"/>
                <a:ext cx="270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409670" y="232110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b</a:t>
                </a:r>
                <a:endParaRPr lang="lt-LT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849787" y="4649740"/>
                <a:ext cx="93699" cy="92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/>
                  <p:cNvSpPr txBox="1"/>
                  <p:nvPr/>
                </p:nvSpPr>
                <p:spPr>
                  <a:xfrm rot="16200000">
                    <a:off x="7194801" y="3416989"/>
                    <a:ext cx="928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lt-LT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lt-LT" dirty="0"/>
                  </a:p>
                </p:txBody>
              </p:sp>
            </mc:Choice>
            <mc:Fallback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7194801" y="3416989"/>
                    <a:ext cx="92839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9034660" y="3924251"/>
              <a:ext cx="1354418" cy="2224185"/>
              <a:chOff x="8304285" y="1919097"/>
              <a:chExt cx="1354418" cy="2224185"/>
            </a:xfrm>
          </p:grpSpPr>
          <p:sp>
            <p:nvSpPr>
              <p:cNvPr id="21" name="Cube 20"/>
              <p:cNvSpPr/>
              <p:nvPr/>
            </p:nvSpPr>
            <p:spPr>
              <a:xfrm>
                <a:off x="8304285" y="1919097"/>
                <a:ext cx="1020499" cy="1959965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519260" y="377395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8826205">
                <a:off x="9168331" y="3673787"/>
                <a:ext cx="245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b</a:t>
                </a:r>
                <a:endParaRPr lang="lt-LT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291295" y="2703448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H</a:t>
                </a:r>
                <a:endParaRPr lang="lt-LT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341033" y="4781115"/>
                  <a:ext cx="1711879" cy="1244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š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𝑜𝑛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𝑝𝑎𝑔𝑟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b="0" i="1" smtClean="0">
                            <a:latin typeface="Cambria Math"/>
                          </a:rPr>
                          <m:t>𝑃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∙2</m:t>
                        </m:r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b="0" i="1" smtClean="0">
                            <a:latin typeface="Cambria Math"/>
                          </a:rPr>
                          <m:t>𝑉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𝑝𝑎𝑔𝑟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1033" y="4781115"/>
                  <a:ext cx="1711879" cy="12443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0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9014689" y="2035420"/>
              <a:ext cx="1138228" cy="1778570"/>
              <a:chOff x="9014689" y="2035420"/>
              <a:chExt cx="1138228" cy="177857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9559291" y="344465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9014689" y="2035420"/>
                <a:ext cx="1138228" cy="1021004"/>
                <a:chOff x="5258717" y="2727570"/>
                <a:chExt cx="1138228" cy="1021004"/>
              </a:xfrm>
            </p:grpSpPr>
            <p:sp>
              <p:nvSpPr>
                <p:cNvPr id="10" name="Rectangle 9"/>
                <p:cNvSpPr/>
                <p:nvPr/>
              </p:nvSpPr>
              <p:spPr>
                <a:xfrm flipH="1">
                  <a:off x="5376058" y="2811865"/>
                  <a:ext cx="923129" cy="849919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227940" y="3256726"/>
                  <a:ext cx="169005" cy="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5258717" y="3256727"/>
                  <a:ext cx="169005" cy="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849994" y="2727570"/>
                  <a:ext cx="0" cy="17358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837622" y="3574993"/>
                  <a:ext cx="0" cy="17358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 flipV="1">
                  <a:off x="5376060" y="3555180"/>
                  <a:ext cx="117604" cy="8511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394357" y="2982693"/>
                      <a:ext cx="9112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lt-LT" dirty="0"/>
                    </a:p>
                  </p:txBody>
                </p:sp>
              </mc:Choice>
              <mc:Fallback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4357" y="2982693"/>
                      <a:ext cx="911275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2455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2" y="438081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04617B"/>
                </a:solidFill>
                <a:latin typeface="+mn-lt"/>
              </a:rPr>
              <a:t>										M</a:t>
            </a:r>
            <a:r>
              <a:rPr lang="lt-LT" sz="2700" dirty="0" smtClean="0">
                <a:solidFill>
                  <a:srgbClr val="04617B"/>
                </a:solidFill>
                <a:latin typeface="+mn-lt"/>
              </a:rPr>
              <a:t>okytojui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lt-LT" dirty="0" smtClean="0">
                <a:latin typeface="+mn-lt"/>
              </a:rPr>
              <a:t>Rutulys</a:t>
            </a:r>
            <a:endParaRPr lang="lt-LT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t="10288" r="30957" b="26961"/>
          <a:stretch/>
        </p:blipFill>
        <p:spPr>
          <a:xfrm>
            <a:off x="961316" y="1996224"/>
            <a:ext cx="2657648" cy="2791675"/>
          </a:xfrm>
        </p:spPr>
      </p:pic>
      <p:grpSp>
        <p:nvGrpSpPr>
          <p:cNvPr id="6" name="Group 5"/>
          <p:cNvGrpSpPr/>
          <p:nvPr/>
        </p:nvGrpSpPr>
        <p:grpSpPr>
          <a:xfrm>
            <a:off x="4494820" y="2249439"/>
            <a:ext cx="6752300" cy="2072236"/>
            <a:chOff x="4494820" y="1821180"/>
            <a:chExt cx="6752300" cy="2072236"/>
          </a:xfrm>
        </p:grpSpPr>
        <p:pic>
          <p:nvPicPr>
            <p:cNvPr id="2050" name="Picture 2" descr="http://scuola.atuttonet.it/wp-content/uploads/2011/05/sfe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20" y="1821180"/>
              <a:ext cx="2072236" cy="207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899564" y="2249439"/>
                  <a:ext cx="4347556" cy="1215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t-LT" dirty="0" smtClean="0"/>
                    <a:t>Rutulio paviršiaus ploto ir tūrio radimas: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𝑝𝑎𝑣</m:t>
                            </m:r>
                            <m:r>
                              <a:rPr lang="lt-LT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lt-LT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t-LT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lt-LT" b="0" i="1" smtClean="0">
                                <a:latin typeface="Cambria Math"/>
                              </a:rPr>
                              <m:t>𝑟𝑢𝑡𝑢𝑙𝑖𝑜</m:t>
                            </m:r>
                          </m:sub>
                        </m:sSub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9564" y="2249439"/>
                  <a:ext cx="4347556" cy="12157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62" t="-2500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4813069" y="4779817"/>
            <a:ext cx="672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t-LT" dirty="0" smtClean="0"/>
              <a:t>Slankmačiu išmatuoti rutulio skersmenį.</a:t>
            </a:r>
          </a:p>
          <a:p>
            <a:pPr marL="342900" indent="-342900">
              <a:buAutoNum type="arabicPeriod"/>
            </a:pPr>
            <a:r>
              <a:rPr lang="lt-LT" dirty="0" smtClean="0"/>
              <a:t>Apskaičiuoti rutulio spindulį.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9120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322</Words>
  <Application>Microsoft Office PowerPoint</Application>
  <PresentationFormat>Custom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Matematika</vt:lpstr>
      <vt:lpstr>Darbo priemonės:</vt:lpstr>
      <vt:lpstr>PowerPoint Presentation</vt:lpstr>
      <vt:lpstr>          Užduočių lapas Įvardinkite geometrines figūras </vt:lpstr>
      <vt:lpstr>                                                                                                                         Mokytojui Žvakės aukštis – 10 cm, pagrindo skersmuo 5 cm. Kokių išmatavimų dirbtinio korio reikės, norint pagaminti nurodyto dydžio žvakę?</vt:lpstr>
      <vt:lpstr>                                                                  Užduočių lapas Žvakės aukštis – 10 cm, pagrindo skersmuo 5 cm. Kokių išmatavimų dirbtinio korio reikės, norint pagaminti nurodyto dydžio žvakę?</vt:lpstr>
      <vt:lpstr>                     Stačiakampis gretasienis     Mokytojui Apskaičiuoti: pagrindo plotą, viso paviršiaus plotą, figūros tūrį.</vt:lpstr>
      <vt:lpstr>                                                                    Užduočių lapas Įvardinti geometrines figūras erdvėje ir plokštumoje. Apskaičiuoti: pagrindo plotą, šoninio paviršiaus plotą, figūros tūrį.</vt:lpstr>
      <vt:lpstr>          Mokytojui Rutulys</vt:lpstr>
      <vt:lpstr>         Užduočių lapas Įvardinti geometrinę figūrą erdvėje. Apskaičiuoti: 1. rutulio paviršiaus plotą; 2. rutulio tūrį.</vt:lpstr>
      <vt:lpstr>           Mokytojui      Kūgis  Apskaičiuoti: pagrindo plotą, šoninio paviršiaus plotą, figūros tūrį.</vt:lpstr>
      <vt:lpstr>          Užduočių lapas  Įvardinti geometrines figūras erdvėje ir plokštumoje. Pamatuoti: 1. kūgio pagrindo spindulį R; 2. sudaromąją L; 3. kūgio aukštį H. Apskaičiuoti: 1. pagrindo plotą; 2. šoninio paviršiaus plotą; 3. figūros tūrį.</vt:lpstr>
      <vt:lpstr>                                Prizmė     Mokytojui Surasti iš kiek ir kokių geometrinių figūrų sudaryta ši žvakė. Apskaičiuoti: pagrindo plotą, bendrą figūros tūrį.</vt:lpstr>
      <vt:lpstr>                                          Užduočių lapas Įvardinti geometrines figūras erdvėje ir plokštumoje. Apskaičiuoti: pagrindo plotą, figūros tūrį.</vt:lpstr>
      <vt:lpstr>            Mokytojui  Stačiakampis gretasienis ir prizmė  Surasti iš kiek ir kokių geometrinių figūrų sudaryta ši žvakė. Apskaičiuoti figūros tūrį.</vt:lpstr>
      <vt:lpstr>                                                                    Užduočių lapas Surasti iš kiek ir kokių geometrinių figūrų sudaryta ši žvakė. Apskaičiuoti figūros tūrį.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Aušra Jurgaitienė</dc:creator>
  <cp:lastModifiedBy>admin</cp:lastModifiedBy>
  <cp:revision>58</cp:revision>
  <dcterms:created xsi:type="dcterms:W3CDTF">2015-11-14T12:13:17Z</dcterms:created>
  <dcterms:modified xsi:type="dcterms:W3CDTF">2015-12-09T09:30:36Z</dcterms:modified>
</cp:coreProperties>
</file>